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9"/>
  </p:notesMasterIdLst>
  <p:sldIdLst>
    <p:sldId id="2147481223" r:id="rId2"/>
    <p:sldId id="2147481222" r:id="rId3"/>
    <p:sldId id="271" r:id="rId4"/>
    <p:sldId id="256" r:id="rId5"/>
    <p:sldId id="257" r:id="rId6"/>
    <p:sldId id="266" r:id="rId7"/>
    <p:sldId id="264" r:id="rId8"/>
    <p:sldId id="259" r:id="rId9"/>
    <p:sldId id="265" r:id="rId10"/>
    <p:sldId id="267" r:id="rId11"/>
    <p:sldId id="261" r:id="rId12"/>
    <p:sldId id="260" r:id="rId13"/>
    <p:sldId id="269" r:id="rId14"/>
    <p:sldId id="280" r:id="rId15"/>
    <p:sldId id="270" r:id="rId16"/>
    <p:sldId id="268" r:id="rId17"/>
    <p:sldId id="273" r:id="rId18"/>
    <p:sldId id="274" r:id="rId19"/>
    <p:sldId id="275" r:id="rId20"/>
    <p:sldId id="263" r:id="rId21"/>
    <p:sldId id="276" r:id="rId22"/>
    <p:sldId id="277" r:id="rId23"/>
    <p:sldId id="258" r:id="rId24"/>
    <p:sldId id="279" r:id="rId25"/>
    <p:sldId id="278" r:id="rId26"/>
    <p:sldId id="262" r:id="rId27"/>
    <p:sldId id="2147481224" r:id="rId28"/>
  </p:sldIdLst>
  <p:sldSz cx="12192000" cy="6858000"/>
  <p:notesSz cx="6858000" cy="9144000"/>
  <p:defaultTextStyle>
    <a:defPPr>
      <a:defRPr lang="en-US"/>
    </a:defPPr>
    <a:lvl1pPr marL="0" indent="0" algn="l" defTabSz="914400">
      <a:defRPr sz="1800" kern="1200">
        <a:solidFill>
          <a:schemeClr val="tx1"/>
        </a:solidFill>
        <a:latin typeface="+mn-lt"/>
        <a:ea typeface="+mn-ea"/>
        <a:cs typeface="+mn-cs"/>
      </a:defRPr>
    </a:lvl1pPr>
    <a:lvl2pPr marL="457200" indent="0" algn="l" defTabSz="914400">
      <a:defRPr sz="1800" kern="1200">
        <a:solidFill>
          <a:schemeClr val="tx1"/>
        </a:solidFill>
        <a:latin typeface="+mn-lt"/>
        <a:ea typeface="+mn-ea"/>
        <a:cs typeface="+mn-cs"/>
      </a:defRPr>
    </a:lvl2pPr>
    <a:lvl3pPr marL="914400" indent="0" algn="l" defTabSz="914400">
      <a:defRPr sz="1800" kern="1200">
        <a:solidFill>
          <a:schemeClr val="tx1"/>
        </a:solidFill>
        <a:latin typeface="+mn-lt"/>
        <a:ea typeface="+mn-ea"/>
        <a:cs typeface="+mn-cs"/>
      </a:defRPr>
    </a:lvl3pPr>
    <a:lvl4pPr marL="1371600" indent="0" algn="l" defTabSz="914400">
      <a:defRPr sz="1800" kern="1200">
        <a:solidFill>
          <a:schemeClr val="tx1"/>
        </a:solidFill>
        <a:latin typeface="+mn-lt"/>
        <a:ea typeface="+mn-ea"/>
        <a:cs typeface="+mn-cs"/>
      </a:defRPr>
    </a:lvl4pPr>
    <a:lvl5pPr marL="1828800" indent="0" algn="l" defTabSz="914400">
      <a:defRPr sz="1800" kern="1200">
        <a:solidFill>
          <a:schemeClr val="tx1"/>
        </a:solidFill>
        <a:latin typeface="+mn-lt"/>
        <a:ea typeface="+mn-ea"/>
        <a:cs typeface="+mn-cs"/>
      </a:defRPr>
    </a:lvl5pPr>
    <a:lvl6pPr marL="2286000" indent="0" algn="l" defTabSz="914400">
      <a:defRPr sz="1800" kern="1200">
        <a:solidFill>
          <a:schemeClr val="tx1"/>
        </a:solidFill>
        <a:latin typeface="+mn-lt"/>
        <a:ea typeface="+mn-ea"/>
        <a:cs typeface="+mn-cs"/>
      </a:defRPr>
    </a:lvl6pPr>
    <a:lvl7pPr marL="2743200" indent="0" algn="l" defTabSz="914400">
      <a:defRPr sz="1800" kern="1200">
        <a:solidFill>
          <a:schemeClr val="tx1"/>
        </a:solidFill>
        <a:latin typeface="+mn-lt"/>
        <a:ea typeface="+mn-ea"/>
        <a:cs typeface="+mn-cs"/>
      </a:defRPr>
    </a:lvl7pPr>
    <a:lvl8pPr marL="3200400" indent="0" algn="l" defTabSz="914400">
      <a:defRPr sz="1800" kern="1200">
        <a:solidFill>
          <a:schemeClr val="tx1"/>
        </a:solidFill>
        <a:latin typeface="+mn-lt"/>
        <a:ea typeface="+mn-ea"/>
        <a:cs typeface="+mn-cs"/>
      </a:defRPr>
    </a:lvl8pPr>
    <a:lvl9pPr marL="3657600" indent="0" algn="l" defTabSz="914400">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48F8F"/>
    <a:srgbClr val="236A6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99" d="100"/>
          <a:sy n="99" d="100"/>
        </p:scale>
        <p:origin x="72" y="4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7665617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1A88A4E-7154-4559-B787-0D00303E2571}" type="slidenum">
              <a:rPr lang="en-US" smtClean="0"/>
              <a:t>1</a:t>
            </a:fld>
            <a:endParaRPr lang="en-US"/>
          </a:p>
        </p:txBody>
      </p:sp>
    </p:spTree>
    <p:extLst>
      <p:ext uri="{BB962C8B-B14F-4D97-AF65-F5344CB8AC3E}">
        <p14:creationId xmlns:p14="http://schemas.microsoft.com/office/powerpoint/2010/main" val="38789203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6BF9F8-6EB7-3FB1-2316-1444C2BDD35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AFAD779-A7EC-0A85-46DE-B4028757674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ED6006E-D14C-3B6F-19FC-398992C9F19A}"/>
              </a:ext>
            </a:extLst>
          </p:cNvPr>
          <p:cNvSpPr>
            <a:spLocks noGrp="1"/>
          </p:cNvSpPr>
          <p:nvPr>
            <p:ph type="body" idx="1"/>
          </p:nvPr>
        </p:nvSpPr>
        <p:spPr/>
        <p:txBody>
          <a:bodyPr/>
          <a:lstStyle/>
          <a:p>
            <a:endParaRPr/>
          </a:p>
        </p:txBody>
      </p:sp>
      <p:sp>
        <p:nvSpPr>
          <p:cNvPr id="4" name="Slide Number Placeholder 3">
            <a:extLst>
              <a:ext uri="{FF2B5EF4-FFF2-40B4-BE49-F238E27FC236}">
                <a16:creationId xmlns:a16="http://schemas.microsoft.com/office/drawing/2014/main" id="{FAC0C121-1392-13D1-312B-C4A4FAC3F446}"/>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29843302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AF0A9D-63B4-6C21-EC4B-0B8A5705A0A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4B03DEC-FB31-F1B8-3C50-45D18026549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FF76C08-E299-F64E-564B-9EA154D0F780}"/>
              </a:ext>
            </a:extLst>
          </p:cNvPr>
          <p:cNvSpPr>
            <a:spLocks noGrp="1"/>
          </p:cNvSpPr>
          <p:nvPr>
            <p:ph type="body" idx="1"/>
          </p:nvPr>
        </p:nvSpPr>
        <p:spPr/>
        <p:txBody>
          <a:bodyPr/>
          <a:lstStyle/>
          <a:p>
            <a:endParaRPr/>
          </a:p>
        </p:txBody>
      </p:sp>
      <p:sp>
        <p:nvSpPr>
          <p:cNvPr id="4" name="Slide Number Placeholder 3">
            <a:extLst>
              <a:ext uri="{FF2B5EF4-FFF2-40B4-BE49-F238E27FC236}">
                <a16:creationId xmlns:a16="http://schemas.microsoft.com/office/drawing/2014/main" id="{FE6FD131-738B-4A75-616F-705923753D65}"/>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22793335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40FF49-2C12-E6A1-085F-89B7F6FABCB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19FD22C-D47F-AE12-BA02-632440CDDFC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C220885-C43D-4CBD-4320-F1213CC7830D}"/>
              </a:ext>
            </a:extLst>
          </p:cNvPr>
          <p:cNvSpPr>
            <a:spLocks noGrp="1"/>
          </p:cNvSpPr>
          <p:nvPr>
            <p:ph type="body" idx="1"/>
          </p:nvPr>
        </p:nvSpPr>
        <p:spPr/>
        <p:txBody>
          <a:bodyPr/>
          <a:lstStyle/>
          <a:p>
            <a:endParaRPr/>
          </a:p>
        </p:txBody>
      </p:sp>
      <p:sp>
        <p:nvSpPr>
          <p:cNvPr id="4" name="Slide Number Placeholder 3">
            <a:extLst>
              <a:ext uri="{FF2B5EF4-FFF2-40B4-BE49-F238E27FC236}">
                <a16:creationId xmlns:a16="http://schemas.microsoft.com/office/drawing/2014/main" id="{BB70E2A3-2D6C-A3D0-D810-1F349359C195}"/>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2362132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463324-387C-7920-7C38-59E37E06999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3E84DC1-9C0C-68E0-267D-2DB222583DF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1715E7C-6F23-EF69-495A-0702C120278A}"/>
              </a:ext>
            </a:extLst>
          </p:cNvPr>
          <p:cNvSpPr>
            <a:spLocks noGrp="1"/>
          </p:cNvSpPr>
          <p:nvPr>
            <p:ph type="body" idx="1"/>
          </p:nvPr>
        </p:nvSpPr>
        <p:spPr/>
        <p:txBody>
          <a:bodyPr/>
          <a:lstStyle/>
          <a:p>
            <a:endParaRPr/>
          </a:p>
        </p:txBody>
      </p:sp>
      <p:sp>
        <p:nvSpPr>
          <p:cNvPr id="4" name="Slide Number Placeholder 3">
            <a:extLst>
              <a:ext uri="{FF2B5EF4-FFF2-40B4-BE49-F238E27FC236}">
                <a16:creationId xmlns:a16="http://schemas.microsoft.com/office/drawing/2014/main" id="{FAF511D4-3A3A-C04E-DC8B-C1F2724A0F58}"/>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40495272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F2A83E-58F0-5A31-5DFE-C35EFD34C08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48FDCF5-016F-9331-BCFB-AE93A64CA76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71FBB8D-56E9-B9D4-1613-00A1DDB53547}"/>
              </a:ext>
            </a:extLst>
          </p:cNvPr>
          <p:cNvSpPr>
            <a:spLocks noGrp="1"/>
          </p:cNvSpPr>
          <p:nvPr>
            <p:ph type="body" idx="1"/>
          </p:nvPr>
        </p:nvSpPr>
        <p:spPr/>
        <p:txBody>
          <a:bodyPr/>
          <a:lstStyle/>
          <a:p>
            <a:endParaRPr/>
          </a:p>
        </p:txBody>
      </p:sp>
      <p:sp>
        <p:nvSpPr>
          <p:cNvPr id="4" name="Slide Number Placeholder 3">
            <a:extLst>
              <a:ext uri="{FF2B5EF4-FFF2-40B4-BE49-F238E27FC236}">
                <a16:creationId xmlns:a16="http://schemas.microsoft.com/office/drawing/2014/main" id="{998304F8-3803-4AC3-DDE4-55B876D74F28}"/>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173159811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7EE3F6-B06D-67AA-46DC-293DAFDE7D1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78C9D91-24EB-2EF7-732E-A3B2A221269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FC627B2-7EF4-F519-08E4-8A07386FCEE8}"/>
              </a:ext>
            </a:extLst>
          </p:cNvPr>
          <p:cNvSpPr>
            <a:spLocks noGrp="1"/>
          </p:cNvSpPr>
          <p:nvPr>
            <p:ph type="body" idx="1"/>
          </p:nvPr>
        </p:nvSpPr>
        <p:spPr/>
        <p:txBody>
          <a:bodyPr/>
          <a:lstStyle/>
          <a:p>
            <a:endParaRPr/>
          </a:p>
        </p:txBody>
      </p:sp>
      <p:sp>
        <p:nvSpPr>
          <p:cNvPr id="4" name="Slide Number Placeholder 3">
            <a:extLst>
              <a:ext uri="{FF2B5EF4-FFF2-40B4-BE49-F238E27FC236}">
                <a16:creationId xmlns:a16="http://schemas.microsoft.com/office/drawing/2014/main" id="{60194FB2-D312-C75D-629C-036ADD7D2275}"/>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357107146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2D3059-2013-C089-85D9-DAB478F4AC6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A828881-582A-ADAD-4208-33FEC5D2E89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84D6944-5733-6585-76F2-66013ADB07AC}"/>
              </a:ext>
            </a:extLst>
          </p:cNvPr>
          <p:cNvSpPr>
            <a:spLocks noGrp="1"/>
          </p:cNvSpPr>
          <p:nvPr>
            <p:ph type="body" idx="1"/>
          </p:nvPr>
        </p:nvSpPr>
        <p:spPr/>
        <p:txBody>
          <a:bodyPr/>
          <a:lstStyle/>
          <a:p>
            <a:endParaRPr/>
          </a:p>
        </p:txBody>
      </p:sp>
      <p:sp>
        <p:nvSpPr>
          <p:cNvPr id="4" name="Slide Number Placeholder 3">
            <a:extLst>
              <a:ext uri="{FF2B5EF4-FFF2-40B4-BE49-F238E27FC236}">
                <a16:creationId xmlns:a16="http://schemas.microsoft.com/office/drawing/2014/main" id="{98AD27F9-55C0-A80E-2C6D-D80AE4C7C07B}"/>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375707609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AB976B-AD3D-A39A-82C9-F500DE3B341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D197C83-E526-7AC5-6E40-C528616EEBC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A796979-A758-C460-47BF-9A824DDA03BB}"/>
              </a:ext>
            </a:extLst>
          </p:cNvPr>
          <p:cNvSpPr>
            <a:spLocks noGrp="1"/>
          </p:cNvSpPr>
          <p:nvPr>
            <p:ph type="body" idx="1"/>
          </p:nvPr>
        </p:nvSpPr>
        <p:spPr/>
        <p:txBody>
          <a:bodyPr/>
          <a:lstStyle/>
          <a:p>
            <a:endParaRPr/>
          </a:p>
        </p:txBody>
      </p:sp>
      <p:sp>
        <p:nvSpPr>
          <p:cNvPr id="4" name="Slide Number Placeholder 3">
            <a:extLst>
              <a:ext uri="{FF2B5EF4-FFF2-40B4-BE49-F238E27FC236}">
                <a16:creationId xmlns:a16="http://schemas.microsoft.com/office/drawing/2014/main" id="{EEFFCD1C-8AC0-924A-3D01-9532A055E646}"/>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417439084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txBody>
          <a:bodyPr/>
          <a:lstStyle/>
          <a:p>
            <a:endParaRPr lang="en-US"/>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71B2431-D351-4C6E-A3CF-9DFAC0E3E050}" type="slidenum">
              <a:rPr lang="cs-CZ" smtClean="0"/>
              <a:t>21</a:t>
            </a:fld>
            <a:endParaRPr lang="cs-CZ"/>
          </a:p>
        </p:txBody>
      </p:sp>
    </p:spTree>
    <p:extLst>
      <p:ext uri="{BB962C8B-B14F-4D97-AF65-F5344CB8AC3E}">
        <p14:creationId xmlns:p14="http://schemas.microsoft.com/office/powerpoint/2010/main" val="68645012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71B2431-D351-4C6E-A3CF-9DFAC0E3E050}" type="slidenum">
              <a:rPr lang="cs-CZ" smtClean="0"/>
              <a:t>22</a:t>
            </a:fld>
            <a:endParaRPr lang="cs-CZ"/>
          </a:p>
        </p:txBody>
      </p:sp>
    </p:spTree>
    <p:extLst>
      <p:ext uri="{BB962C8B-B14F-4D97-AF65-F5344CB8AC3E}">
        <p14:creationId xmlns:p14="http://schemas.microsoft.com/office/powerpoint/2010/main" val="332197177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0FFDD5-A254-CDFD-A89E-ECE7EF12F7B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E0F1665-D0C9-56D3-82A9-37D5D0386BF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0798212-88D4-89BC-A55C-3A63AC503399}"/>
              </a:ext>
            </a:extLst>
          </p:cNvPr>
          <p:cNvSpPr>
            <a:spLocks noGrp="1"/>
          </p:cNvSpPr>
          <p:nvPr>
            <p:ph type="body" idx="1"/>
          </p:nvPr>
        </p:nvSpPr>
        <p:spPr/>
        <p:txBody>
          <a:bodyPr/>
          <a:lstStyle/>
          <a:p>
            <a:endParaRPr/>
          </a:p>
        </p:txBody>
      </p:sp>
      <p:sp>
        <p:nvSpPr>
          <p:cNvPr id="4" name="Slide Number Placeholder 3">
            <a:extLst>
              <a:ext uri="{FF2B5EF4-FFF2-40B4-BE49-F238E27FC236}">
                <a16:creationId xmlns:a16="http://schemas.microsoft.com/office/drawing/2014/main" id="{2D654B70-C1BB-C1FC-2B1F-CD46AC098B1B}"/>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40436173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690EAC-3C84-6072-B27D-340E5783BC0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0CAC4D0-4435-0F7B-96F2-34AFB57A494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C1F5CC8-BD80-2BEE-406D-06A4CD0D480A}"/>
              </a:ext>
            </a:extLst>
          </p:cNvPr>
          <p:cNvSpPr>
            <a:spLocks noGrp="1"/>
          </p:cNvSpPr>
          <p:nvPr>
            <p:ph type="body" idx="1"/>
          </p:nvPr>
        </p:nvSpPr>
        <p:spPr/>
        <p:txBody>
          <a:bodyPr/>
          <a:lstStyle/>
          <a:p>
            <a:endParaRPr/>
          </a:p>
        </p:txBody>
      </p:sp>
      <p:sp>
        <p:nvSpPr>
          <p:cNvPr id="4" name="Slide Number Placeholder 3">
            <a:extLst>
              <a:ext uri="{FF2B5EF4-FFF2-40B4-BE49-F238E27FC236}">
                <a16:creationId xmlns:a16="http://schemas.microsoft.com/office/drawing/2014/main" id="{30BB0BF7-32FF-71CB-1991-9C285C514309}"/>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6990203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9/29/2026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7077618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2834CC8A-3DFF-8446-861F-9113EB8EAD1C}" type="datetimeFigureOut">
              <a:rPr lang="en-US" smtClean="0"/>
              <a:t>9/29/2026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296A0E-B4D9-2B45-91CB-9F1A2EB5417D}" type="slidenum">
              <a:rPr lang="en-US" smtClean="0"/>
              <a:t>‹#›</a:t>
            </a:fld>
            <a:endParaRPr lang="en-US"/>
          </a:p>
        </p:txBody>
      </p:sp>
      <p:pic>
        <p:nvPicPr>
          <p:cNvPr id="10" name="Picture 9" descr="A close up of a logo&#10;&#10;Description automatically generated">
            <a:extLst>
              <a:ext uri="{FF2B5EF4-FFF2-40B4-BE49-F238E27FC236}">
                <a16:creationId xmlns:a16="http://schemas.microsoft.com/office/drawing/2014/main" id="{CAD12360-1B67-AC4D-91BD-9245A21A7FA1}"/>
              </a:ext>
            </a:extLst>
          </p:cNvPr>
          <p:cNvPicPr>
            <a:picLocks noChangeAspect="1"/>
          </p:cNvPicPr>
          <p:nvPr userDrawn="1"/>
        </p:nvPicPr>
        <p:blipFill>
          <a:blip r:embed="rId2">
            <a:alphaModFix amt="35000"/>
          </a:blip>
          <a:stretch>
            <a:fillRect/>
          </a:stretch>
        </p:blipFill>
        <p:spPr>
          <a:xfrm>
            <a:off x="-50799" y="-60326"/>
            <a:ext cx="2260600" cy="2260600"/>
          </a:xfrm>
          <a:prstGeom prst="rect">
            <a:avLst/>
          </a:prstGeom>
        </p:spPr>
      </p:pic>
      <p:sp>
        <p:nvSpPr>
          <p:cNvPr id="12" name="Content Placeholder 2">
            <a:extLst>
              <a:ext uri="{FF2B5EF4-FFF2-40B4-BE49-F238E27FC236}">
                <a16:creationId xmlns:a16="http://schemas.microsoft.com/office/drawing/2014/main" id="{70C8EC00-3BD0-6E4E-AA4C-07BA284BEEF7}"/>
              </a:ext>
            </a:extLst>
          </p:cNvPr>
          <p:cNvSpPr>
            <a:spLocks noGrp="1"/>
          </p:cNvSpPr>
          <p:nvPr>
            <p:ph sz="half" idx="13"/>
          </p:nvPr>
        </p:nvSpPr>
        <p:spPr>
          <a:xfrm>
            <a:off x="1583106" y="2200274"/>
            <a:ext cx="9022080" cy="3525206"/>
          </a:xfrm>
        </p:spPr>
        <p:txBody>
          <a:bodyPr/>
          <a:lstStyle>
            <a:lvl1pPr>
              <a:defRPr sz="2400" b="1">
                <a:solidFill>
                  <a:srgbClr val="016FAC"/>
                </a:solidFill>
              </a:defRPr>
            </a:lvl1pPr>
            <a:lvl2pPr>
              <a:defRPr sz="2000"/>
            </a:lvl2pPr>
            <a:lvl3pPr>
              <a:defRPr sz="1800"/>
            </a:lvl3pPr>
            <a:lvl4pPr>
              <a:defRPr sz="16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p:txBody>
          <a:bodyPr/>
          <a:lstStyle>
            <a:lvl1pPr>
              <a:defRPr b="1">
                <a:solidFill>
                  <a:schemeClr val="tx2"/>
                </a:solidFill>
              </a:defRPr>
            </a:lvl1pPr>
          </a:lstStyle>
          <a:p>
            <a:r>
              <a:rPr lang="en-US" dirty="0"/>
              <a:t>Click to edit Master title style</a:t>
            </a:r>
          </a:p>
        </p:txBody>
      </p:sp>
      <p:pic>
        <p:nvPicPr>
          <p:cNvPr id="11" name="Picture 10">
            <a:extLst>
              <a:ext uri="{FF2B5EF4-FFF2-40B4-BE49-F238E27FC236}">
                <a16:creationId xmlns:a16="http://schemas.microsoft.com/office/drawing/2014/main" id="{3E3DC9C1-EAE3-C544-B7AC-A4CCA7DAC842}"/>
              </a:ext>
            </a:extLst>
          </p:cNvPr>
          <p:cNvPicPr>
            <a:picLocks noChangeAspect="1"/>
          </p:cNvPicPr>
          <p:nvPr userDrawn="1"/>
        </p:nvPicPr>
        <p:blipFill>
          <a:blip r:embed="rId3"/>
          <a:srcRect/>
          <a:stretch/>
        </p:blipFill>
        <p:spPr>
          <a:xfrm>
            <a:off x="-40799" y="6402573"/>
            <a:ext cx="12269889" cy="497427"/>
          </a:xfrm>
          <a:prstGeom prst="rect">
            <a:avLst/>
          </a:prstGeom>
        </p:spPr>
      </p:pic>
    </p:spTree>
    <p:extLst>
      <p:ext uri="{BB962C8B-B14F-4D97-AF65-F5344CB8AC3E}">
        <p14:creationId xmlns:p14="http://schemas.microsoft.com/office/powerpoint/2010/main" val="35085662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3_Content with Caption">
    <p:bg>
      <p:bgPr>
        <a:solidFill>
          <a:srgbClr val="016FAC"/>
        </a:solidFill>
        <a:effectLst/>
      </p:bgPr>
    </p:bg>
    <p:spTree>
      <p:nvGrpSpPr>
        <p:cNvPr id="1" name=""/>
        <p:cNvGrpSpPr/>
        <p:nvPr/>
      </p:nvGrpSpPr>
      <p:grpSpPr>
        <a:xfrm>
          <a:off x="0" y="0"/>
          <a:ext cx="0" cy="0"/>
          <a:chOff x="0" y="0"/>
          <a:chExt cx="0" cy="0"/>
        </a:xfrm>
      </p:grpSpPr>
      <p:sp>
        <p:nvSpPr>
          <p:cNvPr id="3" name="Oval 2">
            <a:extLst>
              <a:ext uri="{FF2B5EF4-FFF2-40B4-BE49-F238E27FC236}">
                <a16:creationId xmlns:a16="http://schemas.microsoft.com/office/drawing/2014/main" id="{3D4E3146-53B2-B349-88FC-B6CE21A53A74}"/>
              </a:ext>
            </a:extLst>
          </p:cNvPr>
          <p:cNvSpPr/>
          <p:nvPr userDrawn="1"/>
        </p:nvSpPr>
        <p:spPr>
          <a:xfrm>
            <a:off x="3581400" y="-2244587"/>
            <a:ext cx="11347174" cy="1134717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526681" y="942974"/>
            <a:ext cx="2978519" cy="1600200"/>
          </a:xfrm>
        </p:spPr>
        <p:txBody>
          <a:bodyPr anchor="b">
            <a:normAutofit/>
          </a:bodyPr>
          <a:lstStyle>
            <a:lvl1pPr>
              <a:defRPr sz="2800" b="1">
                <a:solidFill>
                  <a:schemeClr val="accent2"/>
                </a:solidFill>
              </a:defRPr>
            </a:lvl1pPr>
          </a:lstStyle>
          <a:p>
            <a:r>
              <a:rPr lang="en-US" dirty="0"/>
              <a:t>Click to edit Master title style</a:t>
            </a:r>
          </a:p>
        </p:txBody>
      </p:sp>
      <p:sp>
        <p:nvSpPr>
          <p:cNvPr id="4" name="Text Placeholder 3"/>
          <p:cNvSpPr>
            <a:spLocks noGrp="1"/>
          </p:cNvSpPr>
          <p:nvPr>
            <p:ph type="body" sz="half" idx="2"/>
          </p:nvPr>
        </p:nvSpPr>
        <p:spPr>
          <a:xfrm>
            <a:off x="526681" y="2832100"/>
            <a:ext cx="2902319" cy="2930872"/>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p:cNvSpPr>
            <a:spLocks noGrp="1"/>
          </p:cNvSpPr>
          <p:nvPr>
            <p:ph type="dt" sz="half" idx="10"/>
          </p:nvPr>
        </p:nvSpPr>
        <p:spPr/>
        <p:txBody>
          <a:bodyPr/>
          <a:lstStyle/>
          <a:p>
            <a:fld id="{2834CC8A-3DFF-8446-861F-9113EB8EAD1C}" type="datetimeFigureOut">
              <a:rPr lang="en-US" smtClean="0"/>
              <a:t>9/29/2026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F296A0E-B4D9-2B45-91CB-9F1A2EB5417D}" type="slidenum">
              <a:rPr lang="en-US" smtClean="0"/>
              <a:t>‹#›</a:t>
            </a:fld>
            <a:endParaRPr lang="en-US"/>
          </a:p>
        </p:txBody>
      </p:sp>
      <p:sp>
        <p:nvSpPr>
          <p:cNvPr id="14" name="Content Placeholder 2">
            <a:extLst>
              <a:ext uri="{FF2B5EF4-FFF2-40B4-BE49-F238E27FC236}">
                <a16:creationId xmlns:a16="http://schemas.microsoft.com/office/drawing/2014/main" id="{E8B58088-DF22-C147-961B-2EF33D11DB4D}"/>
              </a:ext>
            </a:extLst>
          </p:cNvPr>
          <p:cNvSpPr>
            <a:spLocks noGrp="1"/>
          </p:cNvSpPr>
          <p:nvPr>
            <p:ph sz="half" idx="14"/>
          </p:nvPr>
        </p:nvSpPr>
        <p:spPr>
          <a:xfrm>
            <a:off x="5429250" y="942974"/>
            <a:ext cx="6095341" cy="4819997"/>
          </a:xfrm>
        </p:spPr>
        <p:txBody>
          <a:bodyPr/>
          <a:lstStyle>
            <a:lvl1pPr>
              <a:defRPr sz="2400" b="1">
                <a:solidFill>
                  <a:schemeClr val="bg1"/>
                </a:solidFill>
              </a:defRPr>
            </a:lvl1pPr>
            <a:lvl2pPr>
              <a:defRPr sz="2000">
                <a:solidFill>
                  <a:schemeClr val="bg1"/>
                </a:solidFill>
              </a:defRPr>
            </a:lvl2pPr>
            <a:lvl3pPr>
              <a:defRPr sz="1800">
                <a:solidFill>
                  <a:schemeClr val="bg1"/>
                </a:solidFill>
              </a:defRPr>
            </a:lvl3pPr>
            <a:lvl4pPr>
              <a:defRPr sz="1600">
                <a:solidFill>
                  <a:schemeClr val="bg1"/>
                </a:solidFill>
              </a:defRPr>
            </a:lvl4pPr>
            <a:lvl5pPr>
              <a:defRPr sz="1400">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9" name="Picture 8">
            <a:extLst>
              <a:ext uri="{FF2B5EF4-FFF2-40B4-BE49-F238E27FC236}">
                <a16:creationId xmlns:a16="http://schemas.microsoft.com/office/drawing/2014/main" id="{0431EF0F-EACC-164E-8039-17894046DA68}"/>
              </a:ext>
            </a:extLst>
          </p:cNvPr>
          <p:cNvPicPr>
            <a:picLocks noChangeAspect="1"/>
          </p:cNvPicPr>
          <p:nvPr userDrawn="1"/>
        </p:nvPicPr>
        <p:blipFill>
          <a:blip r:embed="rId2"/>
          <a:srcRect/>
          <a:stretch/>
        </p:blipFill>
        <p:spPr>
          <a:xfrm>
            <a:off x="-27091" y="6372493"/>
            <a:ext cx="12246181" cy="496466"/>
          </a:xfrm>
          <a:prstGeom prst="rect">
            <a:avLst/>
          </a:prstGeom>
        </p:spPr>
      </p:pic>
    </p:spTree>
    <p:extLst>
      <p:ext uri="{BB962C8B-B14F-4D97-AF65-F5344CB8AC3E}">
        <p14:creationId xmlns:p14="http://schemas.microsoft.com/office/powerpoint/2010/main" val="14423985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FEE4B9D9-C081-4C43-824C-A4CE4D2F2F29}"/>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p:cNvSpPr>
            <a:spLocks noGrp="1"/>
          </p:cNvSpPr>
          <p:nvPr>
            <p:ph type="ctrTitle"/>
          </p:nvPr>
        </p:nvSpPr>
        <p:spPr>
          <a:xfrm>
            <a:off x="914400" y="1122363"/>
            <a:ext cx="10363200" cy="2387600"/>
          </a:xfrm>
        </p:spPr>
        <p:txBody>
          <a:bodyPr anchor="b">
            <a:normAutofit/>
          </a:bodyPr>
          <a:lstStyle>
            <a:lvl1pPr algn="ctr">
              <a:defRPr sz="4800" b="1">
                <a:solidFill>
                  <a:schemeClr val="bg1"/>
                </a:solidFill>
              </a:defRPr>
            </a:lvl1pPr>
          </a:lstStyle>
          <a:p>
            <a:r>
              <a:rPr lang="en-US" dirty="0"/>
              <a:t>Click to edit Master title style</a:t>
            </a:r>
          </a:p>
        </p:txBody>
      </p:sp>
      <p:sp>
        <p:nvSpPr>
          <p:cNvPr id="3" name="Subtitle 2"/>
          <p:cNvSpPr>
            <a:spLocks noGrp="1"/>
          </p:cNvSpPr>
          <p:nvPr>
            <p:ph type="subTitle" idx="1"/>
          </p:nvPr>
        </p:nvSpPr>
        <p:spPr>
          <a:xfrm>
            <a:off x="1524000" y="3856382"/>
            <a:ext cx="9144000" cy="1401417"/>
          </a:xfrm>
        </p:spPr>
        <p:txBody>
          <a:bodyPr/>
          <a:lstStyle>
            <a:lvl1pPr marL="0" indent="0" algn="ct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p:cNvSpPr>
            <a:spLocks noGrp="1"/>
          </p:cNvSpPr>
          <p:nvPr>
            <p:ph type="dt" sz="half" idx="10"/>
          </p:nvPr>
        </p:nvSpPr>
        <p:spPr/>
        <p:txBody>
          <a:bodyPr/>
          <a:lstStyle/>
          <a:p>
            <a:fld id="{2834CC8A-3DFF-8446-861F-9113EB8EAD1C}" type="datetimeFigureOut">
              <a:rPr lang="en-US" smtClean="0"/>
              <a:t>9/29/2026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296A0E-B4D9-2B45-91CB-9F1A2EB5417D}" type="slidenum">
              <a:rPr lang="en-US" smtClean="0"/>
              <a:t>‹#›</a:t>
            </a:fld>
            <a:endParaRPr lang="en-US"/>
          </a:p>
        </p:txBody>
      </p:sp>
    </p:spTree>
    <p:extLst>
      <p:ext uri="{BB962C8B-B14F-4D97-AF65-F5344CB8AC3E}">
        <p14:creationId xmlns:p14="http://schemas.microsoft.com/office/powerpoint/2010/main" val="1769378435"/>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Master">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4681994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p:txStyles>
    <p:titleStyle>
      <a:lvl1pPr algn="l">
        <a:lnSpc>
          <a:spcPct val="90000"/>
        </a:lnSpc>
        <a:spcBef>
          <a:spcPts val="0"/>
        </a:spcBef>
        <a:buNone/>
        <a:defRPr sz="4400">
          <a:solidFill>
            <a:schemeClr val="tx1"/>
          </a:solidFill>
          <a:latin typeface="+mj-lt"/>
          <a:ea typeface="+mj-lt"/>
          <a:cs typeface="+mj-lt"/>
        </a:defRPr>
      </a:lvl1pPr>
    </p:titleStyle>
    <p:bodyStyle>
      <a:lvl1pPr marL="228600" indent="-228600" algn="l">
        <a:lnSpc>
          <a:spcPct val="90000"/>
        </a:lnSpc>
        <a:spcBef>
          <a:spcPts val="1000"/>
        </a:spcBef>
        <a:buChar char="•"/>
        <a:defRPr sz="2800">
          <a:solidFill>
            <a:schemeClr val="tx1"/>
          </a:solidFill>
          <a:latin typeface="+mn-lt"/>
          <a:ea typeface="+mn-lt"/>
          <a:cs typeface="+mn-lt"/>
        </a:defRPr>
      </a:lvl1pPr>
      <a:lvl2pPr marL="685800" indent="-228600" algn="l">
        <a:lnSpc>
          <a:spcPct val="90000"/>
        </a:lnSpc>
        <a:spcBef>
          <a:spcPts val="500"/>
        </a:spcBef>
        <a:buChar char="•"/>
        <a:defRPr sz="2400">
          <a:solidFill>
            <a:schemeClr val="tx1"/>
          </a:solidFill>
          <a:latin typeface="+mn-lt"/>
          <a:ea typeface="+mn-lt"/>
          <a:cs typeface="+mn-lt"/>
        </a:defRPr>
      </a:lvl2pPr>
      <a:lvl3pPr marL="1143000" indent="-228600" algn="l">
        <a:lnSpc>
          <a:spcPct val="90000"/>
        </a:lnSpc>
        <a:spcBef>
          <a:spcPts val="500"/>
        </a:spcBef>
        <a:buChar char="•"/>
        <a:defRPr sz="2000">
          <a:solidFill>
            <a:schemeClr val="tx1"/>
          </a:solidFill>
          <a:latin typeface="+mn-lt"/>
          <a:ea typeface="+mn-lt"/>
          <a:cs typeface="+mn-lt"/>
        </a:defRPr>
      </a:lvl3pPr>
      <a:lvl4pPr marL="1600200" indent="-228600" algn="l">
        <a:lnSpc>
          <a:spcPct val="90000"/>
        </a:lnSpc>
        <a:spcBef>
          <a:spcPts val="500"/>
        </a:spcBef>
        <a:buChar char="•"/>
        <a:defRPr sz="1800">
          <a:solidFill>
            <a:schemeClr val="tx1"/>
          </a:solidFill>
          <a:latin typeface="+mn-lt"/>
          <a:ea typeface="+mn-lt"/>
          <a:cs typeface="+mn-lt"/>
        </a:defRPr>
      </a:lvl4pPr>
      <a:lvl5pPr marL="2057400" indent="-228600" algn="l">
        <a:lnSpc>
          <a:spcPct val="90000"/>
        </a:lnSpc>
        <a:spcBef>
          <a:spcPts val="500"/>
        </a:spcBef>
        <a:buChar char="•"/>
        <a:defRPr sz="1800">
          <a:solidFill>
            <a:schemeClr val="tx1"/>
          </a:solidFill>
          <a:latin typeface="+mn-lt"/>
          <a:ea typeface="+mn-lt"/>
          <a:cs typeface="+mn-lt"/>
        </a:defRPr>
      </a:lvl5pPr>
      <a:lvl6pPr marL="2514600" indent="-228600" algn="l">
        <a:lnSpc>
          <a:spcPct val="90000"/>
        </a:lnSpc>
        <a:spcBef>
          <a:spcPts val="500"/>
        </a:spcBef>
        <a:buChar char="•"/>
        <a:defRPr sz="1800">
          <a:solidFill>
            <a:schemeClr val="tx1"/>
          </a:solidFill>
          <a:latin typeface="+mn-lt"/>
          <a:ea typeface="+mn-lt"/>
          <a:cs typeface="+mn-lt"/>
        </a:defRPr>
      </a:lvl6pPr>
      <a:lvl7pPr marL="2971800" indent="-228600" algn="l">
        <a:lnSpc>
          <a:spcPct val="90000"/>
        </a:lnSpc>
        <a:spcBef>
          <a:spcPts val="500"/>
        </a:spcBef>
        <a:buChar char="•"/>
        <a:defRPr sz="1800">
          <a:solidFill>
            <a:schemeClr val="tx1"/>
          </a:solidFill>
          <a:latin typeface="+mn-lt"/>
          <a:ea typeface="+mn-lt"/>
          <a:cs typeface="+mn-lt"/>
        </a:defRPr>
      </a:lvl7pPr>
      <a:lvl8pPr marL="3429000" indent="-228600" algn="l">
        <a:lnSpc>
          <a:spcPct val="90000"/>
        </a:lnSpc>
        <a:spcBef>
          <a:spcPts val="500"/>
        </a:spcBef>
        <a:buChar char="•"/>
        <a:defRPr sz="1800">
          <a:solidFill>
            <a:schemeClr val="tx1"/>
          </a:solidFill>
          <a:latin typeface="+mn-lt"/>
          <a:ea typeface="+mn-lt"/>
          <a:cs typeface="+mn-lt"/>
        </a:defRPr>
      </a:lvl8pPr>
      <a:lvl9pPr marL="3886200" indent="-228600" algn="l">
        <a:lnSpc>
          <a:spcPct val="90000"/>
        </a:lnSpc>
        <a:spcBef>
          <a:spcPts val="500"/>
        </a:spcBef>
        <a:buChar char="•"/>
        <a:defRPr sz="1800">
          <a:solidFill>
            <a:schemeClr val="tx1"/>
          </a:solidFill>
          <a:latin typeface="+mn-lt"/>
          <a:ea typeface="+mn-lt"/>
          <a:cs typeface="+mn-lt"/>
        </a:defRPr>
      </a:lvl9pPr>
    </p:bodyStyle>
    <p:otherStyle>
      <a:lvl1pPr marL="0" algn="l">
        <a:buNone/>
        <a:defRPr sz="1800">
          <a:solidFill>
            <a:schemeClr val="tx1"/>
          </a:solidFill>
          <a:latin typeface="+mn-lt"/>
          <a:ea typeface="+mn-lt"/>
          <a:cs typeface="+mn-lt"/>
        </a:defRPr>
      </a:lvl1pPr>
      <a:lvl2pPr marL="457200" algn="l">
        <a:buNone/>
        <a:defRPr sz="1800">
          <a:solidFill>
            <a:schemeClr val="tx1"/>
          </a:solidFill>
          <a:latin typeface="+mn-lt"/>
          <a:ea typeface="+mn-lt"/>
          <a:cs typeface="+mn-lt"/>
        </a:defRPr>
      </a:lvl2pPr>
      <a:lvl3pPr marL="914400" algn="l">
        <a:buNone/>
        <a:defRPr sz="1800">
          <a:solidFill>
            <a:schemeClr val="tx1"/>
          </a:solidFill>
          <a:latin typeface="+mn-lt"/>
          <a:ea typeface="+mn-lt"/>
          <a:cs typeface="+mn-lt"/>
        </a:defRPr>
      </a:lvl3pPr>
      <a:lvl4pPr marL="1371600" algn="l">
        <a:buNone/>
        <a:defRPr sz="1800">
          <a:solidFill>
            <a:schemeClr val="tx1"/>
          </a:solidFill>
          <a:latin typeface="+mn-lt"/>
          <a:ea typeface="+mn-lt"/>
          <a:cs typeface="+mn-lt"/>
        </a:defRPr>
      </a:lvl4pPr>
      <a:lvl5pPr marL="1828800" algn="l">
        <a:buNone/>
        <a:defRPr sz="1800">
          <a:solidFill>
            <a:schemeClr val="tx1"/>
          </a:solidFill>
          <a:latin typeface="+mn-lt"/>
          <a:ea typeface="+mn-lt"/>
          <a:cs typeface="+mn-lt"/>
        </a:defRPr>
      </a:lvl5pPr>
      <a:lvl6pPr marL="2286000" algn="l">
        <a:buNone/>
        <a:defRPr sz="1800">
          <a:solidFill>
            <a:schemeClr val="tx1"/>
          </a:solidFill>
          <a:latin typeface="+mn-lt"/>
          <a:ea typeface="+mn-lt"/>
          <a:cs typeface="+mn-lt"/>
        </a:defRPr>
      </a:lvl6pPr>
      <a:lvl7pPr marL="2743200" algn="l">
        <a:buNone/>
        <a:defRPr sz="1800">
          <a:solidFill>
            <a:schemeClr val="tx1"/>
          </a:solidFill>
          <a:latin typeface="+mn-lt"/>
          <a:ea typeface="+mn-lt"/>
          <a:cs typeface="+mn-lt"/>
        </a:defRPr>
      </a:lvl7pPr>
      <a:lvl8pPr marL="3200400" algn="l">
        <a:buNone/>
        <a:defRPr sz="1800">
          <a:solidFill>
            <a:schemeClr val="tx1"/>
          </a:solidFill>
          <a:latin typeface="+mn-lt"/>
          <a:ea typeface="+mn-lt"/>
          <a:cs typeface="+mn-lt"/>
        </a:defRPr>
      </a:lvl8pPr>
      <a:lvl9pPr marL="3657600" algn="l">
        <a:buNone/>
        <a:defRPr sz="1800">
          <a:solidFill>
            <a:schemeClr val="tx1"/>
          </a:solidFill>
          <a:latin typeface="+mn-lt"/>
          <a:ea typeface="+mn-lt"/>
          <a:cs typeface="+mn-lt"/>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image" Target="../media/image6.png"/><Relationship Id="rId1" Type="http://schemas.openxmlformats.org/officeDocument/2006/relationships/slideLayout" Target="../slideLayouts/slideLayout3.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jpeg"/></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15.png"/></Relationships>
</file>

<file path=ppt/slides/_rels/slide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27.png"/><Relationship Id="rId4" Type="http://schemas.openxmlformats.org/officeDocument/2006/relationships/image" Target="../media/image26.png"/></Relationships>
</file>

<file path=ppt/slides/_rels/slide2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1.xml"/><Relationship Id="rId1" Type="http://schemas.openxmlformats.org/officeDocument/2006/relationships/slideLayout" Target="../slideLayouts/slideLayout1.xml"/><Relationship Id="rId4" Type="http://schemas.openxmlformats.org/officeDocument/2006/relationships/image" Target="../media/image15.png"/></Relationships>
</file>

<file path=ppt/slides/_rels/slide2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4173862" y="0"/>
            <a:ext cx="8018138" cy="6858000"/>
            <a:chOff x="0" y="0"/>
            <a:chExt cx="16036276" cy="13716000"/>
          </a:xfrm>
        </p:grpSpPr>
        <p:sp>
          <p:nvSpPr>
            <p:cNvPr id="3" name="Freeform 3"/>
            <p:cNvSpPr/>
            <p:nvPr/>
          </p:nvSpPr>
          <p:spPr>
            <a:xfrm>
              <a:off x="0" y="0"/>
              <a:ext cx="16036328" cy="13716000"/>
            </a:xfrm>
            <a:custGeom>
              <a:avLst/>
              <a:gdLst/>
              <a:ahLst/>
              <a:cxnLst/>
              <a:rect l="l" t="t" r="r" b="b"/>
              <a:pathLst>
                <a:path w="16036328" h="13716000">
                  <a:moveTo>
                    <a:pt x="0" y="0"/>
                  </a:moveTo>
                  <a:lnTo>
                    <a:pt x="16036328" y="0"/>
                  </a:lnTo>
                  <a:lnTo>
                    <a:pt x="16036328" y="13716000"/>
                  </a:lnTo>
                  <a:lnTo>
                    <a:pt x="0" y="13716000"/>
                  </a:lnTo>
                  <a:lnTo>
                    <a:pt x="0" y="0"/>
                  </a:lnTo>
                  <a:close/>
                </a:path>
              </a:pathLst>
            </a:custGeom>
            <a:blipFill>
              <a:blip r:embed="rId3" cstate="screen">
                <a:extLst>
                  <a:ext uri="{28A0092B-C50C-407E-A947-70E740481C1C}">
                    <a14:useLocalDpi xmlns:a14="http://schemas.microsoft.com/office/drawing/2010/main"/>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grpSp>
      <p:grpSp>
        <p:nvGrpSpPr>
          <p:cNvPr id="4" name="Group 4"/>
          <p:cNvGrpSpPr/>
          <p:nvPr/>
        </p:nvGrpSpPr>
        <p:grpSpPr>
          <a:xfrm>
            <a:off x="310150" y="440694"/>
            <a:ext cx="3488312" cy="570533"/>
            <a:chOff x="0" y="0"/>
            <a:chExt cx="6976624" cy="1141066"/>
          </a:xfrm>
        </p:grpSpPr>
        <p:sp>
          <p:nvSpPr>
            <p:cNvPr id="5" name="Freeform 5" descr="A blue and white text on a black background  AI-generated content may be incorrect."/>
            <p:cNvSpPr/>
            <p:nvPr/>
          </p:nvSpPr>
          <p:spPr>
            <a:xfrm>
              <a:off x="0" y="0"/>
              <a:ext cx="6976618" cy="1141095"/>
            </a:xfrm>
            <a:custGeom>
              <a:avLst/>
              <a:gdLst/>
              <a:ahLst/>
              <a:cxnLst/>
              <a:rect l="l" t="t" r="r" b="b"/>
              <a:pathLst>
                <a:path w="6976618" h="1141095">
                  <a:moveTo>
                    <a:pt x="0" y="0"/>
                  </a:moveTo>
                  <a:lnTo>
                    <a:pt x="6976618" y="0"/>
                  </a:lnTo>
                  <a:lnTo>
                    <a:pt x="6976618" y="1141095"/>
                  </a:lnTo>
                  <a:lnTo>
                    <a:pt x="0" y="1141095"/>
                  </a:lnTo>
                  <a:lnTo>
                    <a:pt x="0" y="0"/>
                  </a:lnTo>
                  <a:close/>
                </a:path>
              </a:pathLst>
            </a:custGeom>
            <a:blipFill>
              <a:blip r:embed="rId4" cstate="screen">
                <a:extLst>
                  <a:ext uri="{28A0092B-C50C-407E-A947-70E740481C1C}">
                    <a14:useLocalDpi xmlns:a14="http://schemas.microsoft.com/office/drawing/2010/main"/>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grpSp>
      <p:grpSp>
        <p:nvGrpSpPr>
          <p:cNvPr id="8" name="Group 8"/>
          <p:cNvGrpSpPr/>
          <p:nvPr/>
        </p:nvGrpSpPr>
        <p:grpSpPr>
          <a:xfrm>
            <a:off x="0" y="1414525"/>
            <a:ext cx="7563411" cy="4233397"/>
            <a:chOff x="0" y="0"/>
            <a:chExt cx="15126821" cy="8466794"/>
          </a:xfrm>
        </p:grpSpPr>
        <p:grpSp>
          <p:nvGrpSpPr>
            <p:cNvPr id="9" name="Group 9"/>
            <p:cNvGrpSpPr/>
            <p:nvPr/>
          </p:nvGrpSpPr>
          <p:grpSpPr>
            <a:xfrm>
              <a:off x="0" y="0"/>
              <a:ext cx="15126821" cy="8466794"/>
              <a:chOff x="0" y="0"/>
              <a:chExt cx="2988014" cy="1672453"/>
            </a:xfrm>
          </p:grpSpPr>
          <p:sp>
            <p:nvSpPr>
              <p:cNvPr id="10" name="Freeform 10"/>
              <p:cNvSpPr/>
              <p:nvPr/>
            </p:nvSpPr>
            <p:spPr>
              <a:xfrm>
                <a:off x="0" y="0"/>
                <a:ext cx="2988014" cy="1672453"/>
              </a:xfrm>
              <a:custGeom>
                <a:avLst/>
                <a:gdLst/>
                <a:ahLst/>
                <a:cxnLst/>
                <a:rect l="l" t="t" r="r" b="b"/>
                <a:pathLst>
                  <a:path w="2988014" h="1672453">
                    <a:moveTo>
                      <a:pt x="0" y="0"/>
                    </a:moveTo>
                    <a:lnTo>
                      <a:pt x="2988014" y="0"/>
                    </a:lnTo>
                    <a:lnTo>
                      <a:pt x="2988014" y="1672453"/>
                    </a:lnTo>
                    <a:lnTo>
                      <a:pt x="0" y="1672453"/>
                    </a:lnTo>
                    <a:close/>
                  </a:path>
                </a:pathLst>
              </a:custGeom>
              <a:solidFill>
                <a:srgbClr val="006FAE"/>
              </a:solid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11" name="TextBox 11"/>
              <p:cNvSpPr txBox="1"/>
              <p:nvPr/>
            </p:nvSpPr>
            <p:spPr>
              <a:xfrm>
                <a:off x="0" y="19050"/>
                <a:ext cx="2988014" cy="1653403"/>
              </a:xfrm>
              <a:prstGeom prst="rect">
                <a:avLst/>
              </a:prstGeom>
            </p:spPr>
            <p:txBody>
              <a:bodyPr lIns="33867" tIns="33867" rIns="33867" bIns="33867" rtlCol="0" anchor="ct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1728"/>
                  </a:lnSpc>
                </a:pPr>
                <a:endParaRPr sz="800"/>
              </a:p>
            </p:txBody>
          </p:sp>
        </p:grpSp>
        <p:sp>
          <p:nvSpPr>
            <p:cNvPr id="12" name="TextBox 12"/>
            <p:cNvSpPr txBox="1"/>
            <p:nvPr/>
          </p:nvSpPr>
          <p:spPr>
            <a:xfrm>
              <a:off x="1443128" y="1456254"/>
              <a:ext cx="12376691" cy="3139320"/>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r>
                <a:rPr lang="en-US" sz="3400" b="1" dirty="0">
                  <a:solidFill>
                    <a:srgbClr val="FFFFFF"/>
                  </a:solidFill>
                  <a:latin typeface="Arial Bold"/>
                  <a:ea typeface="Arial Italics"/>
                  <a:cs typeface="Arial Italics"/>
                  <a:sym typeface="Arial Bold"/>
                </a:rPr>
                <a:t>The Human Side of Veterinary Care: Creating Space for Reflection and Connection</a:t>
              </a:r>
              <a:endParaRPr lang="en-US" sz="3400" i="1" dirty="0">
                <a:solidFill>
                  <a:srgbClr val="FFFFFF"/>
                </a:solidFill>
                <a:latin typeface="Arial Bold"/>
                <a:ea typeface="Arial Italics"/>
                <a:cs typeface="Arial Italics"/>
                <a:sym typeface="Arial Bold"/>
              </a:endParaRPr>
            </a:p>
          </p:txBody>
        </p:sp>
        <p:sp>
          <p:nvSpPr>
            <p:cNvPr id="13" name="TextBox 13"/>
            <p:cNvSpPr txBox="1"/>
            <p:nvPr/>
          </p:nvSpPr>
          <p:spPr>
            <a:xfrm>
              <a:off x="1112182" y="6519788"/>
              <a:ext cx="13038583" cy="1464120"/>
            </a:xfrm>
            <a:prstGeom prst="rect">
              <a:avLst/>
            </a:prstGeom>
          </p:spPr>
          <p:txBody>
            <a:bodyPr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2880"/>
                </a:lnSpc>
              </a:pPr>
              <a:r>
                <a:rPr lang="en-US" sz="2400" dirty="0">
                  <a:solidFill>
                    <a:srgbClr val="FFFFFF"/>
                  </a:solidFill>
                  <a:latin typeface="Arial"/>
                  <a:ea typeface="Arial"/>
                  <a:cs typeface="Arial"/>
                  <a:sym typeface="Arial"/>
                </a:rPr>
                <a:t>September 30, 2026</a:t>
              </a:r>
            </a:p>
            <a:p>
              <a:pPr algn="ctr">
                <a:lnSpc>
                  <a:spcPts val="2880"/>
                </a:lnSpc>
              </a:pPr>
              <a:r>
                <a:rPr lang="en-US" sz="2400" dirty="0">
                  <a:solidFill>
                    <a:srgbClr val="FFFFFF"/>
                  </a:solidFill>
                  <a:latin typeface="Arial" panose="020B0604020202020204" pitchFamily="34" charset="0"/>
                  <a:ea typeface="Arial"/>
                  <a:cs typeface="Arial" panose="020B0604020202020204" pitchFamily="34" charset="0"/>
                  <a:sym typeface="Arial"/>
                </a:rPr>
                <a:t>Schwartz Compassion in Action Webinar</a:t>
              </a:r>
            </a:p>
          </p:txBody>
        </p:sp>
      </p:grpSp>
    </p:spTree>
    <p:extLst>
      <p:ext uri="{BB962C8B-B14F-4D97-AF65-F5344CB8AC3E}">
        <p14:creationId xmlns:p14="http://schemas.microsoft.com/office/powerpoint/2010/main" val="6567270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741598D-9B94-820E-F0DA-A95AFA217832}"/>
              </a:ext>
            </a:extLst>
          </p:cNvPr>
          <p:cNvSpPr>
            <a:spLocks noGrp="1"/>
          </p:cNvSpPr>
          <p:nvPr>
            <p:ph type="title"/>
          </p:nvPr>
        </p:nvSpPr>
        <p:spPr/>
        <p:txBody>
          <a:bodyPr>
            <a:noAutofit/>
          </a:bodyPr>
          <a:lstStyle/>
          <a:p>
            <a:pPr algn="ctr"/>
            <a:endParaRPr lang="en-US" sz="100" dirty="0">
              <a:solidFill>
                <a:srgbClr val="003563"/>
              </a:solidFill>
              <a:latin typeface="Arial" panose="020B0604020202020204" pitchFamily="34" charset="0"/>
              <a:cs typeface="Arial" panose="020B0604020202020204" pitchFamily="34" charset="0"/>
            </a:endParaRPr>
          </a:p>
        </p:txBody>
      </p:sp>
      <p:sp>
        <p:nvSpPr>
          <p:cNvPr id="5" name="TextBox 4">
            <a:extLst>
              <a:ext uri="{FF2B5EF4-FFF2-40B4-BE49-F238E27FC236}">
                <a16:creationId xmlns:a16="http://schemas.microsoft.com/office/drawing/2014/main" id="{BE1B5E1B-9BF5-4EBD-C66A-58AF79EA2A4D}"/>
              </a:ext>
            </a:extLst>
          </p:cNvPr>
          <p:cNvSpPr txBox="1"/>
          <p:nvPr/>
        </p:nvSpPr>
        <p:spPr>
          <a:xfrm>
            <a:off x="3093849" y="5470294"/>
            <a:ext cx="6141202" cy="646331"/>
          </a:xfrm>
          <a:prstGeom prst="rect">
            <a:avLst/>
          </a:prstGeom>
          <a:noFill/>
        </p:spPr>
        <p:txBody>
          <a:bodyPr wrap="square">
            <a:spAutoFit/>
          </a:bodyPr>
          <a:lstStyle/>
          <a:p>
            <a:pPr algn="ctr"/>
            <a:r>
              <a:rPr lang="en-US" sz="1800" b="1" dirty="0">
                <a:solidFill>
                  <a:srgbClr val="003563"/>
                </a:solidFill>
                <a:latin typeface="Arial" panose="020B0604020202020204" pitchFamily="34" charset="0"/>
                <a:cs typeface="Arial" panose="020B0604020202020204" pitchFamily="34" charset="0"/>
              </a:rPr>
              <a:t>Ellen Feldberg Gordon and Michael Gordon, </a:t>
            </a:r>
          </a:p>
          <a:p>
            <a:pPr algn="ctr"/>
            <a:r>
              <a:rPr lang="en-US" sz="1800" b="1" dirty="0">
                <a:solidFill>
                  <a:srgbClr val="003563"/>
                </a:solidFill>
                <a:latin typeface="Arial" panose="020B0604020202020204" pitchFamily="34" charset="0"/>
                <a:cs typeface="Arial" panose="020B0604020202020204" pitchFamily="34" charset="0"/>
              </a:rPr>
              <a:t>in memory of Julian and Eunice Cohen</a:t>
            </a:r>
          </a:p>
        </p:txBody>
      </p:sp>
      <p:pic>
        <p:nvPicPr>
          <p:cNvPr id="6" name="Picture 2">
            <a:extLst>
              <a:ext uri="{FF2B5EF4-FFF2-40B4-BE49-F238E27FC236}">
                <a16:creationId xmlns:a16="http://schemas.microsoft.com/office/drawing/2014/main" id="{7FF02212-1D2F-00DF-A4F7-2CF2DFD2087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5723" t="74732" r="40061"/>
          <a:stretch>
            <a:fillRect/>
          </a:stretch>
        </p:blipFill>
        <p:spPr bwMode="auto">
          <a:xfrm>
            <a:off x="5645078" y="3895847"/>
            <a:ext cx="2825293" cy="1356956"/>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91563CCF-95A6-03B4-0991-40E9BCB42D48}"/>
              </a:ext>
            </a:extLst>
          </p:cNvPr>
          <p:cNvPicPr>
            <a:picLocks noChangeAspect="1"/>
          </p:cNvPicPr>
          <p:nvPr/>
        </p:nvPicPr>
        <p:blipFill>
          <a:blip r:embed="rId3"/>
          <a:srcRect l="38795" t="41793" r="40965"/>
          <a:stretch>
            <a:fillRect/>
          </a:stretch>
        </p:blipFill>
        <p:spPr>
          <a:xfrm>
            <a:off x="4057452" y="4008268"/>
            <a:ext cx="1409145" cy="1181679"/>
          </a:xfrm>
          <a:prstGeom prst="rect">
            <a:avLst/>
          </a:prstGeom>
        </p:spPr>
      </p:pic>
      <p:pic>
        <p:nvPicPr>
          <p:cNvPr id="7" name="Picture 2">
            <a:extLst>
              <a:ext uri="{FF2B5EF4-FFF2-40B4-BE49-F238E27FC236}">
                <a16:creationId xmlns:a16="http://schemas.microsoft.com/office/drawing/2014/main" id="{D73E3D28-9709-1140-5F0A-3E58BC9D4B3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090114" y="1796003"/>
            <a:ext cx="2156641" cy="898601"/>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2">
            <a:extLst>
              <a:ext uri="{FF2B5EF4-FFF2-40B4-BE49-F238E27FC236}">
                <a16:creationId xmlns:a16="http://schemas.microsoft.com/office/drawing/2014/main" id="{62690EEF-5FCD-18B9-2A28-C803BBF20CA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68644" y="1776228"/>
            <a:ext cx="3396712" cy="1036262"/>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4E4B625B-6278-4B67-CD97-2B2221FCA34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920712" y="1942601"/>
            <a:ext cx="2048520" cy="634066"/>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0E47E8AD-B7BA-9063-BB18-4FC93E431874}"/>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38200" y="3158695"/>
            <a:ext cx="5148666" cy="540610"/>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a:extLst>
              <a:ext uri="{FF2B5EF4-FFF2-40B4-BE49-F238E27FC236}">
                <a16:creationId xmlns:a16="http://schemas.microsoft.com/office/drawing/2014/main" id="{489FC0C7-7C51-7560-325F-55F35FA78E3C}"/>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600986" y="2954937"/>
            <a:ext cx="4752814" cy="766144"/>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898C1EC2-F1DC-7745-E120-D784ACCD62EE}"/>
              </a:ext>
            </a:extLst>
          </p:cNvPr>
          <p:cNvSpPr txBox="1"/>
          <p:nvPr/>
        </p:nvSpPr>
        <p:spPr>
          <a:xfrm>
            <a:off x="260350" y="623421"/>
            <a:ext cx="11671300" cy="477054"/>
          </a:xfrm>
          <a:prstGeom prst="rect">
            <a:avLst/>
          </a:prstGeom>
          <a:noFill/>
        </p:spPr>
        <p:txBody>
          <a:bodyPr wrap="square" rtlCol="0">
            <a:spAutoFit/>
          </a:bodyPr>
          <a:lstStyle/>
          <a:p>
            <a:pPr algn="ctr"/>
            <a:r>
              <a:rPr lang="en-US" sz="2500" b="1" dirty="0">
                <a:solidFill>
                  <a:srgbClr val="003563"/>
                </a:solidFill>
                <a:latin typeface="Arial" panose="020B0604020202020204" pitchFamily="34" charset="0"/>
                <a:cs typeface="Arial" panose="020B0604020202020204" pitchFamily="34" charset="0"/>
              </a:rPr>
              <a:t>The Schwartz Compassion in Action Webinar Series is brought to you by:</a:t>
            </a:r>
            <a:endParaRPr lang="en-US" sz="2500" b="1" dirty="0"/>
          </a:p>
        </p:txBody>
      </p:sp>
    </p:spTree>
    <p:extLst>
      <p:ext uri="{BB962C8B-B14F-4D97-AF65-F5344CB8AC3E}">
        <p14:creationId xmlns:p14="http://schemas.microsoft.com/office/powerpoint/2010/main" val="18733012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D2FA1E-D169-4A27-93C9-998C045ECC83}"/>
              </a:ext>
            </a:extLst>
          </p:cNvPr>
          <p:cNvSpPr>
            <a:spLocks noGrp="1"/>
          </p:cNvSpPr>
          <p:nvPr>
            <p:ph type="title"/>
          </p:nvPr>
        </p:nvSpPr>
        <p:spPr>
          <a:xfrm>
            <a:off x="282590" y="2169544"/>
            <a:ext cx="3277569" cy="1729596"/>
          </a:xfrm>
        </p:spPr>
        <p:txBody>
          <a:bodyPr anchor="b">
            <a:noAutofit/>
          </a:bodyPr>
          <a:lstStyle/>
          <a:p>
            <a:r>
              <a:rPr lang="en-US" dirty="0">
                <a:solidFill>
                  <a:schemeClr val="bg1"/>
                </a:solidFill>
                <a:latin typeface="Arial" panose="020B0604020202020204" pitchFamily="34" charset="0"/>
                <a:cs typeface="Arial" panose="020B0604020202020204" pitchFamily="34" charset="0"/>
              </a:rPr>
              <a:t>A Roadmap for Advancing Organization-wide Compassion</a:t>
            </a:r>
            <a:br>
              <a:rPr lang="en-US" dirty="0">
                <a:solidFill>
                  <a:schemeClr val="bg1"/>
                </a:solidFill>
                <a:latin typeface="Arial" panose="020B0604020202020204" pitchFamily="34" charset="0"/>
                <a:cs typeface="Arial" panose="020B0604020202020204" pitchFamily="34" charset="0"/>
              </a:rPr>
            </a:br>
            <a:endParaRPr lang="en-US" dirty="0">
              <a:solidFill>
                <a:schemeClr val="bg1"/>
              </a:solidFill>
              <a:latin typeface="Arial" panose="020B0604020202020204" pitchFamily="34" charset="0"/>
              <a:cs typeface="Arial" panose="020B0604020202020204" pitchFamily="34" charset="0"/>
            </a:endParaRPr>
          </a:p>
        </p:txBody>
      </p:sp>
      <p:pic>
        <p:nvPicPr>
          <p:cNvPr id="1026" name="Picture 2">
            <a:extLst>
              <a:ext uri="{FF2B5EF4-FFF2-40B4-BE49-F238E27FC236}">
                <a16:creationId xmlns:a16="http://schemas.microsoft.com/office/drawing/2014/main" id="{1B3D4D6A-5103-5719-4E6B-43F5A760086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1399" t="4698" r="9815" b="4608"/>
          <a:stretch>
            <a:fillRect/>
          </a:stretch>
        </p:blipFill>
        <p:spPr bwMode="auto">
          <a:xfrm>
            <a:off x="5581291" y="0"/>
            <a:ext cx="5486400" cy="6315740"/>
          </a:xfrm>
          <a:prstGeom prst="rect">
            <a:avLst/>
          </a:prstGeom>
          <a:solidFill>
            <a:srgbClr val="FFFFFF"/>
          </a:solidFill>
        </p:spPr>
      </p:pic>
      <p:sp>
        <p:nvSpPr>
          <p:cNvPr id="6" name="TextBox 5">
            <a:extLst>
              <a:ext uri="{FF2B5EF4-FFF2-40B4-BE49-F238E27FC236}">
                <a16:creationId xmlns:a16="http://schemas.microsoft.com/office/drawing/2014/main" id="{E2D119CE-5E97-C8A4-4AEF-83D093102A2E}"/>
              </a:ext>
            </a:extLst>
          </p:cNvPr>
          <p:cNvSpPr txBox="1"/>
          <p:nvPr/>
        </p:nvSpPr>
        <p:spPr>
          <a:xfrm>
            <a:off x="282590" y="5081262"/>
            <a:ext cx="4496950" cy="923330"/>
          </a:xfrm>
          <a:prstGeom prst="rect">
            <a:avLst/>
          </a:prstGeom>
          <a:noFill/>
        </p:spPr>
        <p:txBody>
          <a:bodyPr wrap="square" rtlCol="0">
            <a:spAutoFit/>
          </a:bodyPr>
          <a:lstStyle/>
          <a:p>
            <a:br>
              <a:rPr lang="en-US" dirty="0">
                <a:solidFill>
                  <a:schemeClr val="bg1"/>
                </a:solidFill>
                <a:latin typeface="Arial" panose="020B0604020202020204" pitchFamily="34" charset="0"/>
                <a:cs typeface="Arial" panose="020B0604020202020204" pitchFamily="34" charset="0"/>
              </a:rPr>
            </a:br>
            <a:r>
              <a:rPr lang="en-US" dirty="0">
                <a:solidFill>
                  <a:schemeClr val="bg1"/>
                </a:solidFill>
                <a:latin typeface="Arial" panose="020B0604020202020204" pitchFamily="34" charset="0"/>
                <a:cs typeface="Arial" panose="020B0604020202020204" pitchFamily="34" charset="0"/>
              </a:rPr>
              <a:t>Learn more at:</a:t>
            </a:r>
            <a:br>
              <a:rPr lang="en-US" dirty="0">
                <a:solidFill>
                  <a:schemeClr val="bg1"/>
                </a:solidFill>
                <a:latin typeface="Arial" panose="020B0604020202020204" pitchFamily="34" charset="0"/>
                <a:cs typeface="Arial" panose="020B0604020202020204" pitchFamily="34" charset="0"/>
              </a:rPr>
            </a:br>
            <a:r>
              <a:rPr lang="en-US" dirty="0">
                <a:solidFill>
                  <a:schemeClr val="bg1"/>
                </a:solidFill>
                <a:latin typeface="Arial" panose="020B0604020202020204" pitchFamily="34" charset="0"/>
                <a:cs typeface="Arial" panose="020B0604020202020204" pitchFamily="34" charset="0"/>
              </a:rPr>
              <a:t>theschwartzcenter.org/care-model</a:t>
            </a: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322887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3E3D42"/>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363FF32-A395-400D-B70A-05CE7DEA48C8}"/>
              </a:ext>
            </a:extLst>
          </p:cNvPr>
          <p:cNvSpPr>
            <a:spLocks noGrp="1"/>
          </p:cNvSpPr>
          <p:nvPr/>
        </p:nvSpPr>
        <p:spPr>
          <a:xfrm>
            <a:off x="0" y="0"/>
            <a:ext cx="12192000" cy="5753100"/>
          </a:xfrm>
          <a:prstGeom prst="rect">
            <a:avLst/>
          </a:prstGeom>
          <a:solidFill>
            <a:srgbClr val="000000">
              <a:alpha val="36000"/>
            </a:srgbClr>
          </a:solidFill>
          <a:ln w="0">
            <a:noFill/>
            <a:prstDash val="solid"/>
          </a:ln>
        </p:spPr>
        <p:txBody>
          <a:bodyPr/>
          <a:lstStyle/>
          <a:p>
            <a:endParaRPr lang="en-GB"/>
          </a:p>
        </p:txBody>
      </p:sp>
      <p:pic>
        <p:nvPicPr>
          <p:cNvPr id="9" name="Picture 8"/>
          <p:cNvPicPr>
            <a:picLocks noChangeAspect="1"/>
          </p:cNvPicPr>
          <p:nvPr/>
        </p:nvPicPr>
        <p:blipFill>
          <a:blip r:embed="rId3">
            <a:extLst>
              <a:ext uri="{28A0092B-C50C-407E-A947-70E740481C1C}">
                <a14:useLocalDpi xmlns:a14="http://schemas.microsoft.com/office/drawing/2010/main" val="0"/>
              </a:ext>
            </a:extLst>
          </a:blip>
          <a:srcRect t="5145" b="5145"/>
          <a:stretch/>
        </p:blipFill>
        <p:spPr>
          <a:xfrm>
            <a:off x="0" y="0"/>
            <a:ext cx="12192000" cy="5753100"/>
          </a:xfrm>
          <a:prstGeom prst="rect">
            <a:avLst/>
          </a:prstGeom>
        </p:spPr>
      </p:pic>
      <p:sp>
        <p:nvSpPr>
          <p:cNvPr id="3" name="Straight Connector 2">
            <a:extLst>
              <a:ext uri="{FF2B5EF4-FFF2-40B4-BE49-F238E27FC236}">
                <a16:creationId xmlns:a16="http://schemas.microsoft.com/office/drawing/2014/main" id="{6E711CDD-6F29-4666-B702-0B5D6259CB41}"/>
              </a:ext>
            </a:extLst>
          </p:cNvPr>
          <p:cNvSpPr>
            <a:spLocks noGrp="1"/>
          </p:cNvSpPr>
          <p:nvPr/>
        </p:nvSpPr>
        <p:spPr>
          <a:xfrm>
            <a:off x="5619750" y="1200150"/>
            <a:ext cx="952500" cy="0"/>
          </a:xfrm>
          <a:prstGeom prst="line">
            <a:avLst/>
          </a:prstGeom>
          <a:noFill/>
          <a:ln w="38100">
            <a:solidFill>
              <a:srgbClr val="00A5A5"/>
            </a:solidFill>
            <a:prstDash val="solid"/>
          </a:ln>
        </p:spPr>
        <p:txBody>
          <a:bodyPr/>
          <a:lstStyle/>
          <a:p>
            <a:endParaRPr lang="en-GB"/>
          </a:p>
        </p:txBody>
      </p:sp>
      <p:sp>
        <p:nvSpPr>
          <p:cNvPr id="4" name="Rectangle 3">
            <a:extLst>
              <a:ext uri="{FF2B5EF4-FFF2-40B4-BE49-F238E27FC236}">
                <a16:creationId xmlns:a16="http://schemas.microsoft.com/office/drawing/2014/main" id="{C56061A6-0F79-4FE9-BC25-D777DDBA21D4}"/>
              </a:ext>
            </a:extLst>
          </p:cNvPr>
          <p:cNvSpPr>
            <a:spLocks noGrp="1"/>
          </p:cNvSpPr>
          <p:nvPr/>
        </p:nvSpPr>
        <p:spPr>
          <a:xfrm>
            <a:off x="1428750" y="1504950"/>
            <a:ext cx="9334500" cy="1666875"/>
          </a:xfrm>
          <a:prstGeom prst="rect">
            <a:avLst/>
          </a:prstGeom>
          <a:noFill/>
          <a:ln w="0">
            <a:noFill/>
            <a:prstDash val="solid"/>
          </a:ln>
        </p:spPr>
        <p:txBody>
          <a:bodyPr wrap="square" lIns="0" tIns="0" rIns="0" bIns="0" anchor="t">
            <a:normAutofit/>
          </a:bodyPr>
          <a:lstStyle/>
          <a:p>
            <a:pPr algn="ctr">
              <a:lnSpc>
                <a:spcPct val="96000"/>
              </a:lnSpc>
              <a:buNone/>
              <a:defRPr sz="4800" b="0" i="0">
                <a:solidFill>
                  <a:srgbClr val="FFFFFF"/>
                </a:solidFill>
                <a:latin typeface="Georgia"/>
                <a:ea typeface="Georgia"/>
                <a:cs typeface="Georgia"/>
              </a:defRPr>
            </a:pPr>
            <a:r>
              <a:rPr lang="en-GB" sz="4800" b="0" i="0" dirty="0">
                <a:solidFill>
                  <a:srgbClr val="FFFFFF"/>
                </a:solidFill>
                <a:latin typeface="Georgia"/>
                <a:ea typeface="Georgia"/>
                <a:cs typeface="Georgia"/>
              </a:rPr>
              <a:t>The Human Side of </a:t>
            </a:r>
          </a:p>
          <a:p>
            <a:pPr algn="ctr">
              <a:lnSpc>
                <a:spcPct val="96000"/>
              </a:lnSpc>
              <a:buNone/>
              <a:defRPr sz="4800" b="0" i="0">
                <a:solidFill>
                  <a:srgbClr val="FFFFFF"/>
                </a:solidFill>
                <a:latin typeface="Georgia"/>
                <a:ea typeface="Georgia"/>
                <a:cs typeface="Georgia"/>
              </a:defRPr>
            </a:pPr>
            <a:r>
              <a:rPr lang="en-GB" sz="4800" b="0" i="0" dirty="0">
                <a:solidFill>
                  <a:srgbClr val="FFFFFF"/>
                </a:solidFill>
                <a:latin typeface="Georgia"/>
                <a:ea typeface="Georgia"/>
                <a:cs typeface="Georgia"/>
              </a:rPr>
              <a:t>Veterinary Care</a:t>
            </a:r>
            <a:endParaRPr sz="4800" b="0" i="0" dirty="0">
              <a:solidFill>
                <a:srgbClr val="FFFFFF"/>
              </a:solidFill>
              <a:latin typeface="Georgia"/>
              <a:ea typeface="Georgia"/>
              <a:cs typeface="Georgia"/>
            </a:endParaRPr>
          </a:p>
        </p:txBody>
      </p:sp>
      <p:sp>
        <p:nvSpPr>
          <p:cNvPr id="5" name="Rectangle 4">
            <a:extLst>
              <a:ext uri="{FF2B5EF4-FFF2-40B4-BE49-F238E27FC236}">
                <a16:creationId xmlns:a16="http://schemas.microsoft.com/office/drawing/2014/main" id="{4F692719-0D1D-4C1F-B3E7-B4754704DF8A}"/>
              </a:ext>
            </a:extLst>
          </p:cNvPr>
          <p:cNvSpPr>
            <a:spLocks noGrp="1"/>
          </p:cNvSpPr>
          <p:nvPr/>
        </p:nvSpPr>
        <p:spPr>
          <a:xfrm>
            <a:off x="2381250" y="4857750"/>
            <a:ext cx="7429500" cy="361950"/>
          </a:xfrm>
          <a:prstGeom prst="rect">
            <a:avLst/>
          </a:prstGeom>
          <a:noFill/>
          <a:ln w="0">
            <a:noFill/>
            <a:prstDash val="solid"/>
          </a:ln>
        </p:spPr>
        <p:txBody>
          <a:bodyPr wrap="square" lIns="0" tIns="0" rIns="0" bIns="0" anchor="t">
            <a:normAutofit/>
          </a:bodyPr>
          <a:lstStyle/>
          <a:p>
            <a:pPr algn="ctr">
              <a:lnSpc>
                <a:spcPct val="105000"/>
              </a:lnSpc>
              <a:buNone/>
              <a:defRPr sz="2025" b="0" i="0">
                <a:solidFill>
                  <a:srgbClr val="FFFFFF"/>
                </a:solidFill>
                <a:latin typeface="Aptos"/>
                <a:ea typeface="Aptos"/>
                <a:cs typeface="Aptos"/>
              </a:defRPr>
            </a:pPr>
            <a:r>
              <a:rPr lang="en-GB" sz="2025" dirty="0">
                <a:solidFill>
                  <a:srgbClr val="FFFFFF"/>
                </a:solidFill>
                <a:latin typeface="Aptos"/>
                <a:ea typeface="Aptos"/>
                <a:cs typeface="Aptos"/>
              </a:rPr>
              <a:t>Amy Martin RVN</a:t>
            </a:r>
            <a:endParaRPr sz="2025" b="0" i="0" dirty="0">
              <a:solidFill>
                <a:srgbClr val="FFFFFF"/>
              </a:solidFill>
              <a:latin typeface="Aptos"/>
              <a:ea typeface="Aptos"/>
              <a:cs typeface="Aptos"/>
            </a:endParaRPr>
          </a:p>
        </p:txBody>
      </p:sp>
      <p:sp>
        <p:nvSpPr>
          <p:cNvPr id="6" name="Rectangle 5">
            <a:extLst>
              <a:ext uri="{FF2B5EF4-FFF2-40B4-BE49-F238E27FC236}">
                <a16:creationId xmlns:a16="http://schemas.microsoft.com/office/drawing/2014/main" id="{A7F53B93-16ED-4154-81F6-FAF0E5C4D5D0}"/>
              </a:ext>
            </a:extLst>
          </p:cNvPr>
          <p:cNvSpPr>
            <a:spLocks noGrp="1"/>
          </p:cNvSpPr>
          <p:nvPr/>
        </p:nvSpPr>
        <p:spPr>
          <a:xfrm>
            <a:off x="2571750" y="5381625"/>
            <a:ext cx="7048500" cy="209550"/>
          </a:xfrm>
          <a:prstGeom prst="rect">
            <a:avLst/>
          </a:prstGeom>
          <a:noFill/>
          <a:ln w="0">
            <a:noFill/>
            <a:prstDash val="solid"/>
          </a:ln>
        </p:spPr>
        <p:txBody>
          <a:bodyPr wrap="square" lIns="0" tIns="0" rIns="0" bIns="0" anchor="t">
            <a:normAutofit/>
          </a:bodyPr>
          <a:lstStyle/>
          <a:p>
            <a:pPr algn="ctr">
              <a:lnSpc>
                <a:spcPct val="105000"/>
              </a:lnSpc>
              <a:buNone/>
              <a:defRPr sz="1050" b="1" i="0">
                <a:solidFill>
                  <a:srgbClr val="FFFFFF">
                    <a:alpha val="82000"/>
                  </a:srgbClr>
                </a:solidFill>
                <a:latin typeface="Aptos"/>
                <a:ea typeface="Aptos"/>
                <a:cs typeface="Aptos"/>
              </a:defRPr>
            </a:pPr>
            <a:r>
              <a:rPr lang="en-GB" sz="1050" b="1" i="0" dirty="0">
                <a:solidFill>
                  <a:srgbClr val="FFFFFF">
                    <a:alpha val="82000"/>
                  </a:srgbClr>
                </a:solidFill>
                <a:latin typeface="Aptos"/>
                <a:ea typeface="Aptos"/>
                <a:cs typeface="Aptos"/>
              </a:rPr>
              <a:t>30</a:t>
            </a:r>
            <a:r>
              <a:rPr lang="en-GB" sz="1050" b="1" i="0" baseline="30000" dirty="0">
                <a:solidFill>
                  <a:srgbClr val="FFFFFF">
                    <a:alpha val="82000"/>
                  </a:srgbClr>
                </a:solidFill>
                <a:latin typeface="Aptos"/>
                <a:ea typeface="Aptos"/>
                <a:cs typeface="Aptos"/>
              </a:rPr>
              <a:t>th</a:t>
            </a:r>
            <a:r>
              <a:rPr lang="en-GB" sz="1050" b="1" i="0" dirty="0">
                <a:solidFill>
                  <a:srgbClr val="FFFFFF">
                    <a:alpha val="82000"/>
                  </a:srgbClr>
                </a:solidFill>
                <a:latin typeface="Aptos"/>
                <a:ea typeface="Aptos"/>
                <a:cs typeface="Aptos"/>
              </a:rPr>
              <a:t> September 2026</a:t>
            </a:r>
            <a:endParaRPr sz="1050" b="1" i="0" dirty="0">
              <a:solidFill>
                <a:srgbClr val="FFFFFF">
                  <a:alpha val="82000"/>
                </a:srgbClr>
              </a:solidFill>
              <a:latin typeface="Aptos"/>
              <a:ea typeface="Aptos"/>
              <a:cs typeface="Aptos"/>
            </a:endParaRPr>
          </a:p>
        </p:txBody>
      </p:sp>
      <p:sp>
        <p:nvSpPr>
          <p:cNvPr id="7" name="Rectangle 6">
            <a:extLst>
              <a:ext uri="{FF2B5EF4-FFF2-40B4-BE49-F238E27FC236}">
                <a16:creationId xmlns:a16="http://schemas.microsoft.com/office/drawing/2014/main" id="{C984F52E-0200-4644-A791-5A429FAA9E76}"/>
              </a:ext>
            </a:extLst>
          </p:cNvPr>
          <p:cNvSpPr>
            <a:spLocks noGrp="1"/>
          </p:cNvSpPr>
          <p:nvPr/>
        </p:nvSpPr>
        <p:spPr>
          <a:xfrm>
            <a:off x="0" y="5753100"/>
            <a:ext cx="12192000" cy="1104900"/>
          </a:xfrm>
          <a:prstGeom prst="rect">
            <a:avLst/>
          </a:prstGeom>
          <a:solidFill>
            <a:srgbClr val="F4EFE7"/>
          </a:solidFill>
          <a:ln w="0">
            <a:noFill/>
            <a:prstDash val="solid"/>
          </a:ln>
        </p:spPr>
        <p:txBody>
          <a:bodyPr/>
          <a:lstStyle/>
          <a:p>
            <a:endParaRPr lang="en-GB"/>
          </a:p>
        </p:txBody>
      </p:sp>
      <p:pic>
        <p:nvPicPr>
          <p:cNvPr id="8" name="Picture 7"/>
          <p:cNvPicPr>
            <a:picLocks noChangeAspect="1"/>
          </p:cNvPicPr>
          <p:nvPr/>
        </p:nvPicPr>
        <p:blipFill>
          <a:blip r:embed="rId4"/>
          <a:stretch/>
        </p:blipFill>
        <p:spPr>
          <a:xfrm>
            <a:off x="5431586" y="5848350"/>
            <a:ext cx="1328828" cy="952500"/>
          </a:xfrm>
          <a:prstGeom prst="rect">
            <a:avLst/>
          </a:prstGeom>
        </p:spPr>
      </p:pic>
    </p:spTree>
    <p:extLst>
      <p:ext uri="{BB962C8B-B14F-4D97-AF65-F5344CB8AC3E}">
        <p14:creationId xmlns:p14="http://schemas.microsoft.com/office/powerpoint/2010/main" val="18696387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4EFE7"/>
        </a:solidFill>
        <a:effectLst/>
      </p:bgPr>
    </p:bg>
    <p:spTree>
      <p:nvGrpSpPr>
        <p:cNvPr id="1" name=""/>
        <p:cNvGrpSpPr/>
        <p:nvPr/>
      </p:nvGrpSpPr>
      <p:grpSpPr>
        <a:xfrm>
          <a:off x="0" y="0"/>
          <a:ext cx="0" cy="0"/>
          <a:chOff x="0" y="0"/>
          <a:chExt cx="0" cy="0"/>
        </a:xfrm>
      </p:grpSpPr>
      <p:pic>
        <p:nvPicPr>
          <p:cNvPr id="10" name="Picture 9"/>
          <p:cNvPicPr>
            <a:picLocks noChangeAspect="1"/>
          </p:cNvPicPr>
          <p:nvPr/>
        </p:nvPicPr>
        <p:blipFill>
          <a:blip r:embed="rId3">
            <a:extLst>
              <a:ext uri="{28A0092B-C50C-407E-A947-70E740481C1C}">
                <a14:useLocalDpi xmlns:a14="http://schemas.microsoft.com/office/drawing/2010/main" val="0"/>
              </a:ext>
            </a:extLst>
          </a:blip>
          <a:srcRect l="17919" r="17919"/>
          <a:stretch/>
        </p:blipFill>
        <p:spPr>
          <a:xfrm>
            <a:off x="7477125" y="0"/>
            <a:ext cx="4714875" cy="6858000"/>
          </a:xfrm>
          <a:prstGeom prst="rect">
            <a:avLst/>
          </a:prstGeom>
        </p:spPr>
      </p:pic>
      <p:sp>
        <p:nvSpPr>
          <p:cNvPr id="2" name="Rectangle 1">
            <a:extLst>
              <a:ext uri="{FF2B5EF4-FFF2-40B4-BE49-F238E27FC236}">
                <a16:creationId xmlns:a16="http://schemas.microsoft.com/office/drawing/2014/main" id="{286C2115-11D5-4F45-BB4E-6483B329AACB}"/>
              </a:ext>
            </a:extLst>
          </p:cNvPr>
          <p:cNvSpPr>
            <a:spLocks noGrp="1"/>
          </p:cNvSpPr>
          <p:nvPr/>
        </p:nvSpPr>
        <p:spPr>
          <a:xfrm>
            <a:off x="7239000" y="0"/>
            <a:ext cx="238125" cy="6858000"/>
          </a:xfrm>
          <a:prstGeom prst="rect">
            <a:avLst/>
          </a:prstGeom>
          <a:solidFill>
            <a:srgbClr val="00A5A5"/>
          </a:solidFill>
          <a:ln w="0">
            <a:noFill/>
            <a:prstDash val="solid"/>
          </a:ln>
        </p:spPr>
        <p:txBody>
          <a:bodyPr/>
          <a:lstStyle/>
          <a:p>
            <a:endParaRPr lang="en-GB"/>
          </a:p>
        </p:txBody>
      </p:sp>
      <p:sp>
        <p:nvSpPr>
          <p:cNvPr id="3" name="Rectangle 2">
            <a:extLst>
              <a:ext uri="{FF2B5EF4-FFF2-40B4-BE49-F238E27FC236}">
                <a16:creationId xmlns:a16="http://schemas.microsoft.com/office/drawing/2014/main" id="{9F890D34-10EE-474D-ACB1-EB8C52C4F6A7}"/>
              </a:ext>
            </a:extLst>
          </p:cNvPr>
          <p:cNvSpPr>
            <a:spLocks noGrp="1"/>
          </p:cNvSpPr>
          <p:nvPr/>
        </p:nvSpPr>
        <p:spPr>
          <a:xfrm>
            <a:off x="666750" y="781050"/>
            <a:ext cx="5905500" cy="1428750"/>
          </a:xfrm>
          <a:prstGeom prst="rect">
            <a:avLst/>
          </a:prstGeom>
          <a:noFill/>
          <a:ln w="0">
            <a:noFill/>
            <a:prstDash val="solid"/>
          </a:ln>
        </p:spPr>
        <p:txBody>
          <a:bodyPr wrap="square" lIns="0" tIns="0" rIns="0" bIns="0" anchor="t">
            <a:normAutofit/>
          </a:bodyPr>
          <a:lstStyle/>
          <a:p>
            <a:pPr algn="l">
              <a:lnSpc>
                <a:spcPct val="98000"/>
              </a:lnSpc>
              <a:buNone/>
              <a:defRPr sz="3750" b="0" i="0">
                <a:solidFill>
                  <a:srgbClr val="3E3D42"/>
                </a:solidFill>
                <a:latin typeface="Georgia"/>
                <a:ea typeface="Georgia"/>
                <a:cs typeface="Georgia"/>
              </a:defRPr>
            </a:pPr>
            <a:r>
              <a:rPr lang="en-GB" sz="3750" b="0" i="0" dirty="0">
                <a:solidFill>
                  <a:srgbClr val="3E3D42"/>
                </a:solidFill>
                <a:latin typeface="Georgia"/>
                <a:ea typeface="Georgia"/>
                <a:cs typeface="Georgia"/>
              </a:rPr>
              <a:t>Amy Martin MA BSc(Hons)RVN</a:t>
            </a:r>
            <a:endParaRPr sz="3750" b="0" i="0" dirty="0">
              <a:solidFill>
                <a:srgbClr val="3E3D42"/>
              </a:solidFill>
              <a:latin typeface="Georgia"/>
              <a:ea typeface="Georgia"/>
              <a:cs typeface="Georgia"/>
            </a:endParaRPr>
          </a:p>
        </p:txBody>
      </p:sp>
      <p:sp>
        <p:nvSpPr>
          <p:cNvPr id="4" name="Straight Connector 3">
            <a:extLst>
              <a:ext uri="{FF2B5EF4-FFF2-40B4-BE49-F238E27FC236}">
                <a16:creationId xmlns:a16="http://schemas.microsoft.com/office/drawing/2014/main" id="{01A2ED1A-1D6F-449B-8340-6A758621CE78}"/>
              </a:ext>
            </a:extLst>
          </p:cNvPr>
          <p:cNvSpPr>
            <a:spLocks noGrp="1"/>
          </p:cNvSpPr>
          <p:nvPr/>
        </p:nvSpPr>
        <p:spPr>
          <a:xfrm>
            <a:off x="666750" y="2457450"/>
            <a:ext cx="819150" cy="0"/>
          </a:xfrm>
          <a:prstGeom prst="line">
            <a:avLst/>
          </a:prstGeom>
          <a:noFill/>
          <a:ln w="38100">
            <a:solidFill>
              <a:srgbClr val="00A5A5"/>
            </a:solidFill>
            <a:prstDash val="solid"/>
          </a:ln>
        </p:spPr>
        <p:txBody>
          <a:bodyPr/>
          <a:lstStyle/>
          <a:p>
            <a:endParaRPr lang="en-GB"/>
          </a:p>
        </p:txBody>
      </p:sp>
      <p:sp>
        <p:nvSpPr>
          <p:cNvPr id="5" name="Rectangle 4">
            <a:extLst>
              <a:ext uri="{FF2B5EF4-FFF2-40B4-BE49-F238E27FC236}">
                <a16:creationId xmlns:a16="http://schemas.microsoft.com/office/drawing/2014/main" id="{69BA51D6-199F-439F-8439-77B1171B44FF}"/>
              </a:ext>
            </a:extLst>
          </p:cNvPr>
          <p:cNvSpPr>
            <a:spLocks noGrp="1"/>
          </p:cNvSpPr>
          <p:nvPr/>
        </p:nvSpPr>
        <p:spPr>
          <a:xfrm>
            <a:off x="666750" y="2762250"/>
            <a:ext cx="5715000" cy="1977018"/>
          </a:xfrm>
          <a:prstGeom prst="rect">
            <a:avLst/>
          </a:prstGeom>
          <a:noFill/>
          <a:ln w="0">
            <a:noFill/>
            <a:prstDash val="solid"/>
          </a:ln>
        </p:spPr>
        <p:txBody>
          <a:bodyPr wrap="square" lIns="0" tIns="0" rIns="0" bIns="0" anchor="t">
            <a:normAutofit fontScale="95635" lnSpcReduction="10000"/>
          </a:bodyPr>
          <a:lstStyle/>
          <a:p>
            <a:pPr algn="l">
              <a:lnSpc>
                <a:spcPct val="116000"/>
              </a:lnSpc>
              <a:buNone/>
              <a:defRPr sz="2025" b="0" i="0">
                <a:solidFill>
                  <a:srgbClr val="27272B"/>
                </a:solidFill>
                <a:latin typeface="Aptos"/>
                <a:ea typeface="Aptos"/>
                <a:cs typeface="Aptos"/>
              </a:defRPr>
            </a:pPr>
            <a:r>
              <a:rPr lang="en-GB" sz="2000" b="0" i="0" dirty="0">
                <a:solidFill>
                  <a:srgbClr val="27272B"/>
                </a:solidFill>
                <a:latin typeface="Aptos"/>
                <a:ea typeface="Aptos"/>
                <a:cs typeface="Aptos"/>
              </a:rPr>
              <a:t>Trained as an RVN, I have been in veterinary practice leadership for 20 years. I am a qualified coach and organisation development practitioner and I teach leadership. As a leader I felt that happy teams practised great veterinary medicine and sought to improve the lives of those I worked with. </a:t>
            </a:r>
          </a:p>
        </p:txBody>
      </p:sp>
      <p:sp>
        <p:nvSpPr>
          <p:cNvPr id="6" name="Rectangle 5">
            <a:extLst>
              <a:ext uri="{FF2B5EF4-FFF2-40B4-BE49-F238E27FC236}">
                <a16:creationId xmlns:a16="http://schemas.microsoft.com/office/drawing/2014/main" id="{921A41EE-CAF4-47ED-939C-A03091CD299D}"/>
              </a:ext>
            </a:extLst>
          </p:cNvPr>
          <p:cNvSpPr>
            <a:spLocks noGrp="1"/>
          </p:cNvSpPr>
          <p:nvPr/>
        </p:nvSpPr>
        <p:spPr>
          <a:xfrm>
            <a:off x="666750" y="4998065"/>
            <a:ext cx="5381625" cy="685800"/>
          </a:xfrm>
          <a:prstGeom prst="rect">
            <a:avLst/>
          </a:prstGeom>
          <a:noFill/>
          <a:ln w="0">
            <a:noFill/>
            <a:prstDash val="solid"/>
          </a:ln>
        </p:spPr>
        <p:txBody>
          <a:bodyPr wrap="square" lIns="0" tIns="0" rIns="0" bIns="0" anchor="t">
            <a:normAutofit/>
          </a:bodyPr>
          <a:lstStyle/>
          <a:p>
            <a:pPr algn="l">
              <a:lnSpc>
                <a:spcPct val="110000"/>
              </a:lnSpc>
              <a:buNone/>
              <a:defRPr sz="2025" b="0" i="1">
                <a:solidFill>
                  <a:srgbClr val="007E80"/>
                </a:solidFill>
                <a:latin typeface="Georgia"/>
                <a:ea typeface="Georgia"/>
                <a:cs typeface="Georgia"/>
              </a:defRPr>
            </a:pPr>
            <a:r>
              <a:rPr lang="en-GB" sz="2025" b="0" i="1" dirty="0">
                <a:solidFill>
                  <a:srgbClr val="007E80"/>
                </a:solidFill>
                <a:latin typeface="Georgia"/>
                <a:ea typeface="Georgia"/>
                <a:cs typeface="Georgia"/>
              </a:rPr>
              <a:t>“Happy teams practise great veterinary medicine”</a:t>
            </a:r>
            <a:endParaRPr sz="2025" b="0" i="1" dirty="0">
              <a:solidFill>
                <a:srgbClr val="007E80"/>
              </a:solidFill>
              <a:latin typeface="Georgia"/>
              <a:ea typeface="Georgia"/>
              <a:cs typeface="Georgia"/>
            </a:endParaRPr>
          </a:p>
        </p:txBody>
      </p:sp>
      <p:sp>
        <p:nvSpPr>
          <p:cNvPr id="9" name="Rectangle 8">
            <a:extLst>
              <a:ext uri="{FF2B5EF4-FFF2-40B4-BE49-F238E27FC236}">
                <a16:creationId xmlns:a16="http://schemas.microsoft.com/office/drawing/2014/main" id="{7BAF35CB-CA11-459F-9035-D8E49A0E0DE6}"/>
              </a:ext>
            </a:extLst>
          </p:cNvPr>
          <p:cNvSpPr>
            <a:spLocks noGrp="1"/>
          </p:cNvSpPr>
          <p:nvPr/>
        </p:nvSpPr>
        <p:spPr>
          <a:xfrm>
            <a:off x="11239500" y="6477000"/>
            <a:ext cx="381000" cy="190500"/>
          </a:xfrm>
          <a:prstGeom prst="rect">
            <a:avLst/>
          </a:prstGeom>
          <a:noFill/>
          <a:ln w="0">
            <a:noFill/>
            <a:prstDash val="solid"/>
          </a:ln>
        </p:spPr>
        <p:txBody>
          <a:bodyPr wrap="square" lIns="0" tIns="0" rIns="0" bIns="0" anchor="t">
            <a:normAutofit/>
          </a:bodyPr>
          <a:lstStyle/>
          <a:p>
            <a:pPr algn="r">
              <a:lnSpc>
                <a:spcPct val="105000"/>
              </a:lnSpc>
              <a:buNone/>
              <a:defRPr sz="975" b="1" i="0">
                <a:solidFill>
                  <a:srgbClr val="00A5A5"/>
                </a:solidFill>
                <a:latin typeface="Aptos"/>
                <a:ea typeface="Aptos"/>
                <a:cs typeface="Aptos"/>
              </a:defRPr>
            </a:pPr>
            <a:r>
              <a:rPr sz="975" b="1" i="0">
                <a:solidFill>
                  <a:srgbClr val="00A5A5"/>
                </a:solidFill>
                <a:latin typeface="Aptos"/>
                <a:ea typeface="Aptos"/>
                <a:cs typeface="Aptos"/>
              </a:rPr>
              <a:t>02</a:t>
            </a:r>
          </a:p>
        </p:txBody>
      </p:sp>
    </p:spTree>
    <p:extLst>
      <p:ext uri="{BB962C8B-B14F-4D97-AF65-F5344CB8AC3E}">
        <p14:creationId xmlns:p14="http://schemas.microsoft.com/office/powerpoint/2010/main" val="1437737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4EFE7"/>
        </a:solidFill>
        <a:effectLst/>
      </p:bgPr>
    </p:bg>
    <p:spTree>
      <p:nvGrpSpPr>
        <p:cNvPr id="1" name="">
          <a:extLst>
            <a:ext uri="{FF2B5EF4-FFF2-40B4-BE49-F238E27FC236}">
              <a16:creationId xmlns:a16="http://schemas.microsoft.com/office/drawing/2014/main" id="{B62CE080-9205-F19C-67EF-BCC7DA2AF88A}"/>
            </a:ext>
          </a:extLst>
        </p:cNvPr>
        <p:cNvGrpSpPr/>
        <p:nvPr/>
      </p:nvGrpSpPr>
      <p:grpSpPr>
        <a:xfrm>
          <a:off x="0" y="0"/>
          <a:ext cx="0" cy="0"/>
          <a:chOff x="0" y="0"/>
          <a:chExt cx="0" cy="0"/>
        </a:xfrm>
      </p:grpSpPr>
      <p:sp>
        <p:nvSpPr>
          <p:cNvPr id="20" name="Rectangle 19">
            <a:extLst>
              <a:ext uri="{FF2B5EF4-FFF2-40B4-BE49-F238E27FC236}">
                <a16:creationId xmlns:a16="http://schemas.microsoft.com/office/drawing/2014/main" id="{2D82B7B3-11D8-92B6-F6DD-A9D5B3F73AEE}"/>
              </a:ext>
            </a:extLst>
          </p:cNvPr>
          <p:cNvSpPr>
            <a:spLocks noGrp="1"/>
          </p:cNvSpPr>
          <p:nvPr/>
        </p:nvSpPr>
        <p:spPr>
          <a:xfrm>
            <a:off x="609600" y="523875"/>
            <a:ext cx="10668000" cy="1066800"/>
          </a:xfrm>
          <a:prstGeom prst="rect">
            <a:avLst/>
          </a:prstGeom>
          <a:noFill/>
          <a:ln w="0">
            <a:noFill/>
            <a:prstDash val="solid"/>
          </a:ln>
        </p:spPr>
        <p:txBody>
          <a:bodyPr wrap="square" lIns="0" tIns="0" rIns="0" bIns="0" anchor="t">
            <a:normAutofit/>
          </a:bodyPr>
          <a:lstStyle/>
          <a:p>
            <a:pPr algn="l">
              <a:lnSpc>
                <a:spcPct val="98000"/>
              </a:lnSpc>
              <a:buNone/>
              <a:defRPr sz="3450" b="0" i="0">
                <a:solidFill>
                  <a:srgbClr val="3E3D42"/>
                </a:solidFill>
                <a:latin typeface="Georgia"/>
                <a:ea typeface="Georgia"/>
                <a:cs typeface="Georgia"/>
              </a:defRPr>
            </a:pPr>
            <a:r>
              <a:rPr lang="en-GB" sz="3450" b="0" i="0" dirty="0">
                <a:solidFill>
                  <a:srgbClr val="3E3D42"/>
                </a:solidFill>
                <a:latin typeface="Georgia"/>
                <a:ea typeface="Georgia"/>
                <a:cs typeface="Georgia"/>
              </a:rPr>
              <a:t>Why do we need compassion in veterinary care?</a:t>
            </a:r>
            <a:endParaRPr sz="3450" b="0" i="0" dirty="0">
              <a:solidFill>
                <a:srgbClr val="3E3D42"/>
              </a:solidFill>
              <a:latin typeface="Georgia"/>
              <a:ea typeface="Georgia"/>
              <a:cs typeface="Georgia"/>
            </a:endParaRPr>
          </a:p>
        </p:txBody>
      </p:sp>
      <p:sp>
        <p:nvSpPr>
          <p:cNvPr id="2" name="Straight Connector 1">
            <a:extLst>
              <a:ext uri="{FF2B5EF4-FFF2-40B4-BE49-F238E27FC236}">
                <a16:creationId xmlns:a16="http://schemas.microsoft.com/office/drawing/2014/main" id="{E61A7DEA-FBB4-5BB9-66EF-A971AD79D6ED}"/>
              </a:ext>
            </a:extLst>
          </p:cNvPr>
          <p:cNvSpPr>
            <a:spLocks noGrp="1"/>
          </p:cNvSpPr>
          <p:nvPr/>
        </p:nvSpPr>
        <p:spPr>
          <a:xfrm>
            <a:off x="609600" y="1762125"/>
            <a:ext cx="876300" cy="0"/>
          </a:xfrm>
          <a:prstGeom prst="line">
            <a:avLst/>
          </a:prstGeom>
          <a:noFill/>
          <a:ln w="38100">
            <a:solidFill>
              <a:srgbClr val="00A5A5"/>
            </a:solidFill>
            <a:prstDash val="solid"/>
          </a:ln>
        </p:spPr>
        <p:txBody>
          <a:bodyPr/>
          <a:lstStyle/>
          <a:p>
            <a:endParaRPr lang="en-GB"/>
          </a:p>
        </p:txBody>
      </p:sp>
      <p:sp>
        <p:nvSpPr>
          <p:cNvPr id="7" name="Straight Connector 6">
            <a:extLst>
              <a:ext uri="{FF2B5EF4-FFF2-40B4-BE49-F238E27FC236}">
                <a16:creationId xmlns:a16="http://schemas.microsoft.com/office/drawing/2014/main" id="{01FC4539-F19F-C687-A024-6266582783AA}"/>
              </a:ext>
            </a:extLst>
          </p:cNvPr>
          <p:cNvSpPr>
            <a:spLocks noGrp="1"/>
          </p:cNvSpPr>
          <p:nvPr/>
        </p:nvSpPr>
        <p:spPr>
          <a:xfrm>
            <a:off x="5334000" y="2655756"/>
            <a:ext cx="323850" cy="0"/>
          </a:xfrm>
          <a:prstGeom prst="line">
            <a:avLst/>
          </a:prstGeom>
          <a:noFill/>
          <a:ln w="38100">
            <a:solidFill>
              <a:srgbClr val="00A5A5"/>
            </a:solidFill>
            <a:prstDash val="solid"/>
          </a:ln>
        </p:spPr>
        <p:txBody>
          <a:bodyPr/>
          <a:lstStyle/>
          <a:p>
            <a:endParaRPr lang="en-GB"/>
          </a:p>
        </p:txBody>
      </p:sp>
      <p:sp>
        <p:nvSpPr>
          <p:cNvPr id="8" name="Rectangle 7">
            <a:extLst>
              <a:ext uri="{FF2B5EF4-FFF2-40B4-BE49-F238E27FC236}">
                <a16:creationId xmlns:a16="http://schemas.microsoft.com/office/drawing/2014/main" id="{F745A020-EF9B-02DF-0359-D5F08C2F2241}"/>
              </a:ext>
            </a:extLst>
          </p:cNvPr>
          <p:cNvSpPr>
            <a:spLocks noGrp="1"/>
          </p:cNvSpPr>
          <p:nvPr/>
        </p:nvSpPr>
        <p:spPr>
          <a:xfrm>
            <a:off x="5810250" y="2503356"/>
            <a:ext cx="4953000" cy="304800"/>
          </a:xfrm>
          <a:prstGeom prst="rect">
            <a:avLst/>
          </a:prstGeom>
          <a:noFill/>
          <a:ln w="0">
            <a:noFill/>
            <a:prstDash val="solid"/>
          </a:ln>
        </p:spPr>
        <p:txBody>
          <a:bodyPr wrap="square" lIns="0" tIns="0" rIns="0" bIns="0" anchor="t">
            <a:normAutofit/>
          </a:bodyPr>
          <a:lstStyle/>
          <a:p>
            <a:pPr algn="l">
              <a:lnSpc>
                <a:spcPct val="105000"/>
              </a:lnSpc>
              <a:buNone/>
              <a:defRPr sz="1875" b="0" i="0">
                <a:solidFill>
                  <a:srgbClr val="3E3D42"/>
                </a:solidFill>
                <a:latin typeface="Georgia"/>
                <a:ea typeface="Georgia"/>
                <a:cs typeface="Georgia"/>
              </a:defRPr>
            </a:pPr>
            <a:r>
              <a:rPr lang="en-GB" sz="1875" b="0" i="0" dirty="0">
                <a:solidFill>
                  <a:srgbClr val="3E3D42"/>
                </a:solidFill>
                <a:latin typeface="Georgia"/>
                <a:ea typeface="Georgia"/>
                <a:cs typeface="Georgia"/>
              </a:rPr>
              <a:t>Animal welfare</a:t>
            </a:r>
            <a:endParaRPr sz="1875" b="0" i="0" dirty="0">
              <a:solidFill>
                <a:srgbClr val="3E3D42"/>
              </a:solidFill>
              <a:latin typeface="Georgia"/>
              <a:ea typeface="Georgia"/>
              <a:cs typeface="Georgia"/>
            </a:endParaRPr>
          </a:p>
        </p:txBody>
      </p:sp>
      <p:sp>
        <p:nvSpPr>
          <p:cNvPr id="10" name="Straight Connector 9">
            <a:extLst>
              <a:ext uri="{FF2B5EF4-FFF2-40B4-BE49-F238E27FC236}">
                <a16:creationId xmlns:a16="http://schemas.microsoft.com/office/drawing/2014/main" id="{4CD08F3E-3792-F48C-09B1-414B1F88B0D1}"/>
              </a:ext>
            </a:extLst>
          </p:cNvPr>
          <p:cNvSpPr>
            <a:spLocks noGrp="1"/>
          </p:cNvSpPr>
          <p:nvPr/>
        </p:nvSpPr>
        <p:spPr>
          <a:xfrm>
            <a:off x="5334000" y="3627306"/>
            <a:ext cx="323850" cy="0"/>
          </a:xfrm>
          <a:prstGeom prst="line">
            <a:avLst/>
          </a:prstGeom>
          <a:noFill/>
          <a:ln w="38100">
            <a:solidFill>
              <a:srgbClr val="00A5A5"/>
            </a:solidFill>
            <a:prstDash val="solid"/>
          </a:ln>
        </p:spPr>
        <p:txBody>
          <a:bodyPr/>
          <a:lstStyle/>
          <a:p>
            <a:endParaRPr lang="en-GB"/>
          </a:p>
        </p:txBody>
      </p:sp>
      <p:sp>
        <p:nvSpPr>
          <p:cNvPr id="11" name="Rectangle 10">
            <a:extLst>
              <a:ext uri="{FF2B5EF4-FFF2-40B4-BE49-F238E27FC236}">
                <a16:creationId xmlns:a16="http://schemas.microsoft.com/office/drawing/2014/main" id="{286B61C7-B488-D30B-D3CF-2F2578321706}"/>
              </a:ext>
            </a:extLst>
          </p:cNvPr>
          <p:cNvSpPr>
            <a:spLocks noGrp="1"/>
          </p:cNvSpPr>
          <p:nvPr/>
        </p:nvSpPr>
        <p:spPr>
          <a:xfrm>
            <a:off x="5810250" y="3493956"/>
            <a:ext cx="4953000" cy="304800"/>
          </a:xfrm>
          <a:prstGeom prst="rect">
            <a:avLst/>
          </a:prstGeom>
          <a:noFill/>
          <a:ln w="0">
            <a:noFill/>
            <a:prstDash val="solid"/>
          </a:ln>
        </p:spPr>
        <p:txBody>
          <a:bodyPr wrap="square" lIns="0" tIns="0" rIns="0" bIns="0" anchor="t">
            <a:normAutofit/>
          </a:bodyPr>
          <a:lstStyle/>
          <a:p>
            <a:pPr algn="l">
              <a:lnSpc>
                <a:spcPct val="105000"/>
              </a:lnSpc>
              <a:buNone/>
              <a:defRPr sz="1875" b="0" i="0">
                <a:solidFill>
                  <a:srgbClr val="3E3D42"/>
                </a:solidFill>
                <a:latin typeface="Georgia"/>
                <a:ea typeface="Georgia"/>
                <a:cs typeface="Georgia"/>
              </a:defRPr>
            </a:pPr>
            <a:r>
              <a:rPr lang="en-GB" sz="1875" dirty="0">
                <a:solidFill>
                  <a:srgbClr val="3E3D42"/>
                </a:solidFill>
                <a:latin typeface="Georgia"/>
                <a:ea typeface="Georgia"/>
                <a:cs typeface="Georgia"/>
              </a:rPr>
              <a:t>Pet owner satisfaction </a:t>
            </a:r>
            <a:endParaRPr sz="1875" b="0" i="0" dirty="0">
              <a:solidFill>
                <a:srgbClr val="3E3D42"/>
              </a:solidFill>
              <a:latin typeface="Georgia"/>
              <a:ea typeface="Georgia"/>
              <a:cs typeface="Georgia"/>
            </a:endParaRPr>
          </a:p>
        </p:txBody>
      </p:sp>
      <p:sp>
        <p:nvSpPr>
          <p:cNvPr id="13" name="Straight Connector 12">
            <a:extLst>
              <a:ext uri="{FF2B5EF4-FFF2-40B4-BE49-F238E27FC236}">
                <a16:creationId xmlns:a16="http://schemas.microsoft.com/office/drawing/2014/main" id="{A18192EB-6344-43B6-8ABE-6F09FF9A6342}"/>
              </a:ext>
            </a:extLst>
          </p:cNvPr>
          <p:cNvSpPr>
            <a:spLocks noGrp="1"/>
          </p:cNvSpPr>
          <p:nvPr/>
        </p:nvSpPr>
        <p:spPr>
          <a:xfrm>
            <a:off x="5334000" y="4598856"/>
            <a:ext cx="323850" cy="0"/>
          </a:xfrm>
          <a:prstGeom prst="line">
            <a:avLst/>
          </a:prstGeom>
          <a:noFill/>
          <a:ln w="38100">
            <a:solidFill>
              <a:srgbClr val="00A5A5"/>
            </a:solidFill>
            <a:prstDash val="solid"/>
          </a:ln>
        </p:spPr>
        <p:txBody>
          <a:bodyPr/>
          <a:lstStyle/>
          <a:p>
            <a:endParaRPr lang="en-GB"/>
          </a:p>
        </p:txBody>
      </p:sp>
      <p:sp>
        <p:nvSpPr>
          <p:cNvPr id="14" name="Rectangle 13">
            <a:extLst>
              <a:ext uri="{FF2B5EF4-FFF2-40B4-BE49-F238E27FC236}">
                <a16:creationId xmlns:a16="http://schemas.microsoft.com/office/drawing/2014/main" id="{53069C5D-9774-938C-97A0-834ED2FF5EFF}"/>
              </a:ext>
            </a:extLst>
          </p:cNvPr>
          <p:cNvSpPr>
            <a:spLocks noGrp="1"/>
          </p:cNvSpPr>
          <p:nvPr/>
        </p:nvSpPr>
        <p:spPr>
          <a:xfrm>
            <a:off x="5810250" y="4465506"/>
            <a:ext cx="4953000" cy="304800"/>
          </a:xfrm>
          <a:prstGeom prst="rect">
            <a:avLst/>
          </a:prstGeom>
          <a:noFill/>
          <a:ln w="0">
            <a:noFill/>
            <a:prstDash val="solid"/>
          </a:ln>
        </p:spPr>
        <p:txBody>
          <a:bodyPr wrap="square" lIns="0" tIns="0" rIns="0" bIns="0" anchor="t">
            <a:normAutofit/>
          </a:bodyPr>
          <a:lstStyle/>
          <a:p>
            <a:pPr algn="l">
              <a:lnSpc>
                <a:spcPct val="105000"/>
              </a:lnSpc>
              <a:buNone/>
              <a:defRPr sz="1875" b="0" i="0">
                <a:solidFill>
                  <a:srgbClr val="3E3D42"/>
                </a:solidFill>
                <a:latin typeface="Georgia"/>
                <a:ea typeface="Georgia"/>
                <a:cs typeface="Georgia"/>
              </a:defRPr>
            </a:pPr>
            <a:r>
              <a:rPr lang="en-GB" sz="1875" b="0" i="0" dirty="0">
                <a:solidFill>
                  <a:srgbClr val="3E3D42"/>
                </a:solidFill>
                <a:latin typeface="Georgia"/>
                <a:ea typeface="Georgia"/>
                <a:cs typeface="Georgia"/>
              </a:rPr>
              <a:t>Veterinary professionals</a:t>
            </a:r>
            <a:endParaRPr sz="1875" b="0" i="0" dirty="0">
              <a:solidFill>
                <a:srgbClr val="3E3D42"/>
              </a:solidFill>
              <a:latin typeface="Georgia"/>
              <a:ea typeface="Georgia"/>
              <a:cs typeface="Georgia"/>
            </a:endParaRPr>
          </a:p>
        </p:txBody>
      </p:sp>
      <p:sp>
        <p:nvSpPr>
          <p:cNvPr id="16" name="Rectangle 15">
            <a:extLst>
              <a:ext uri="{FF2B5EF4-FFF2-40B4-BE49-F238E27FC236}">
                <a16:creationId xmlns:a16="http://schemas.microsoft.com/office/drawing/2014/main" id="{F5618E86-EFB3-B519-3BF6-CCE2DCCD5FD1}"/>
              </a:ext>
            </a:extLst>
          </p:cNvPr>
          <p:cNvSpPr>
            <a:spLocks noGrp="1"/>
          </p:cNvSpPr>
          <p:nvPr/>
        </p:nvSpPr>
        <p:spPr>
          <a:xfrm>
            <a:off x="704850" y="2405745"/>
            <a:ext cx="4000500" cy="3223530"/>
          </a:xfrm>
          <a:prstGeom prst="rect">
            <a:avLst/>
          </a:prstGeom>
          <a:noFill/>
          <a:ln w="0">
            <a:noFill/>
            <a:prstDash val="solid"/>
          </a:ln>
        </p:spPr>
        <p:txBody>
          <a:bodyPr wrap="square" lIns="0" tIns="0" rIns="0" bIns="0" anchor="t">
            <a:normAutofit fontScale="97436"/>
          </a:bodyPr>
          <a:lstStyle/>
          <a:p>
            <a:pPr algn="l">
              <a:lnSpc>
                <a:spcPct val="105000"/>
              </a:lnSpc>
              <a:buNone/>
              <a:defRPr sz="1950" b="0" i="1">
                <a:solidFill>
                  <a:srgbClr val="007E80"/>
                </a:solidFill>
                <a:latin typeface="Georgia"/>
                <a:ea typeface="Georgia"/>
                <a:cs typeface="Georgia"/>
              </a:defRPr>
            </a:pPr>
            <a:r>
              <a:rPr lang="en-GB" sz="1950" b="0" i="1" dirty="0">
                <a:solidFill>
                  <a:srgbClr val="007E80"/>
                </a:solidFill>
                <a:latin typeface="Georgia"/>
                <a:ea typeface="Georgia"/>
                <a:cs typeface="Georgia"/>
              </a:rPr>
              <a:t>Compassionate veterinary care enables contextualised care. </a:t>
            </a:r>
          </a:p>
          <a:p>
            <a:pPr algn="l">
              <a:lnSpc>
                <a:spcPct val="105000"/>
              </a:lnSpc>
              <a:buNone/>
              <a:defRPr sz="1950" b="0" i="1">
                <a:solidFill>
                  <a:srgbClr val="007E80"/>
                </a:solidFill>
                <a:latin typeface="Georgia"/>
                <a:ea typeface="Georgia"/>
                <a:cs typeface="Georgia"/>
              </a:defRPr>
            </a:pPr>
            <a:endParaRPr lang="en-GB" sz="1950" i="1" dirty="0">
              <a:solidFill>
                <a:srgbClr val="007E80"/>
              </a:solidFill>
              <a:latin typeface="Georgia"/>
              <a:ea typeface="Georgia"/>
              <a:cs typeface="Georgia"/>
            </a:endParaRPr>
          </a:p>
          <a:p>
            <a:pPr algn="l">
              <a:lnSpc>
                <a:spcPct val="105000"/>
              </a:lnSpc>
              <a:buNone/>
              <a:defRPr sz="1950" b="0" i="1">
                <a:solidFill>
                  <a:srgbClr val="007E80"/>
                </a:solidFill>
                <a:latin typeface="Georgia"/>
                <a:ea typeface="Georgia"/>
                <a:cs typeface="Georgia"/>
              </a:defRPr>
            </a:pPr>
            <a:r>
              <a:rPr lang="en-GB" sz="1950" i="1" dirty="0">
                <a:solidFill>
                  <a:srgbClr val="007E80"/>
                </a:solidFill>
                <a:latin typeface="Georgia"/>
                <a:ea typeface="Georgia"/>
                <a:cs typeface="Georgia"/>
              </a:rPr>
              <a:t>This</a:t>
            </a:r>
            <a:r>
              <a:rPr lang="en-GB" sz="1950" b="0" i="1" dirty="0">
                <a:solidFill>
                  <a:srgbClr val="007E80"/>
                </a:solidFill>
                <a:latin typeface="Georgia"/>
                <a:ea typeface="Georgia"/>
                <a:cs typeface="Georgia"/>
              </a:rPr>
              <a:t> serves better patient outcomes and pet owner satisfaction. </a:t>
            </a:r>
          </a:p>
          <a:p>
            <a:pPr algn="l">
              <a:lnSpc>
                <a:spcPct val="105000"/>
              </a:lnSpc>
              <a:buNone/>
              <a:defRPr sz="1950" b="0" i="1">
                <a:solidFill>
                  <a:srgbClr val="007E80"/>
                </a:solidFill>
                <a:latin typeface="Georgia"/>
                <a:ea typeface="Georgia"/>
                <a:cs typeface="Georgia"/>
              </a:defRPr>
            </a:pPr>
            <a:endParaRPr lang="en-GB" sz="1950" i="1" dirty="0">
              <a:solidFill>
                <a:srgbClr val="007E80"/>
              </a:solidFill>
              <a:latin typeface="Georgia"/>
              <a:ea typeface="Georgia"/>
              <a:cs typeface="Georgia"/>
            </a:endParaRPr>
          </a:p>
          <a:p>
            <a:pPr algn="l">
              <a:lnSpc>
                <a:spcPct val="105000"/>
              </a:lnSpc>
              <a:buNone/>
              <a:defRPr sz="1950" b="0" i="1">
                <a:solidFill>
                  <a:srgbClr val="007E80"/>
                </a:solidFill>
                <a:latin typeface="Georgia"/>
                <a:ea typeface="Georgia"/>
                <a:cs typeface="Georgia"/>
              </a:defRPr>
            </a:pPr>
            <a:r>
              <a:rPr lang="en-GB" sz="1950" b="0" i="1" dirty="0">
                <a:solidFill>
                  <a:srgbClr val="007E80"/>
                </a:solidFill>
                <a:latin typeface="Georgia"/>
                <a:ea typeface="Georgia"/>
                <a:cs typeface="Georgia"/>
              </a:rPr>
              <a:t>Compassion also supports the caregivers in their role.</a:t>
            </a:r>
            <a:endParaRPr sz="1950" b="0" i="1" dirty="0">
              <a:solidFill>
                <a:srgbClr val="007E80"/>
              </a:solidFill>
              <a:latin typeface="Georgia"/>
              <a:ea typeface="Georgia"/>
              <a:cs typeface="Georgia"/>
            </a:endParaRPr>
          </a:p>
        </p:txBody>
      </p:sp>
      <p:pic>
        <p:nvPicPr>
          <p:cNvPr id="17" name="Picture 16">
            <a:extLst>
              <a:ext uri="{FF2B5EF4-FFF2-40B4-BE49-F238E27FC236}">
                <a16:creationId xmlns:a16="http://schemas.microsoft.com/office/drawing/2014/main" id="{5F697298-EE29-F206-8467-BD0B9FB2E838}"/>
              </a:ext>
            </a:extLst>
          </p:cNvPr>
          <p:cNvPicPr>
            <a:picLocks noChangeAspect="1"/>
          </p:cNvPicPr>
          <p:nvPr/>
        </p:nvPicPr>
        <p:blipFill>
          <a:blip r:embed="rId3"/>
          <a:stretch/>
        </p:blipFill>
        <p:spPr>
          <a:xfrm>
            <a:off x="10620261" y="5654735"/>
            <a:ext cx="1516978" cy="1087364"/>
          </a:xfrm>
          <a:prstGeom prst="rect">
            <a:avLst/>
          </a:prstGeom>
        </p:spPr>
      </p:pic>
    </p:spTree>
    <p:extLst>
      <p:ext uri="{BB962C8B-B14F-4D97-AF65-F5344CB8AC3E}">
        <p14:creationId xmlns:p14="http://schemas.microsoft.com/office/powerpoint/2010/main" val="11620359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4EFE7"/>
        </a:solidFill>
        <a:effectLst/>
      </p:bgPr>
    </p:bg>
    <p:spTree>
      <p:nvGrpSpPr>
        <p:cNvPr id="1" name="">
          <a:extLst>
            <a:ext uri="{FF2B5EF4-FFF2-40B4-BE49-F238E27FC236}">
              <a16:creationId xmlns:a16="http://schemas.microsoft.com/office/drawing/2014/main" id="{EB1661E7-A692-666A-F9A9-9EF2EB418D75}"/>
            </a:ext>
          </a:extLst>
        </p:cNvPr>
        <p:cNvGrpSpPr/>
        <p:nvPr/>
      </p:nvGrpSpPr>
      <p:grpSpPr>
        <a:xfrm>
          <a:off x="0" y="0"/>
          <a:ext cx="0" cy="0"/>
          <a:chOff x="0" y="0"/>
          <a:chExt cx="0" cy="0"/>
        </a:xfrm>
      </p:grpSpPr>
      <p:pic>
        <p:nvPicPr>
          <p:cNvPr id="23" name="Picture 22">
            <a:extLst>
              <a:ext uri="{FF2B5EF4-FFF2-40B4-BE49-F238E27FC236}">
                <a16:creationId xmlns:a16="http://schemas.microsoft.com/office/drawing/2014/main" id="{01BB9D3A-6EE7-0E7F-2C81-E9CDEA3948ED}"/>
              </a:ext>
            </a:extLst>
          </p:cNvPr>
          <p:cNvPicPr>
            <a:picLocks noChangeAspect="1"/>
          </p:cNvPicPr>
          <p:nvPr/>
        </p:nvPicPr>
        <p:blipFill>
          <a:blip r:embed="rId3">
            <a:extLst>
              <a:ext uri="{28A0092B-C50C-407E-A947-70E740481C1C}">
                <a14:useLocalDpi xmlns:a14="http://schemas.microsoft.com/office/drawing/2010/main" val="0"/>
              </a:ext>
            </a:extLst>
          </a:blip>
          <a:srcRect l="249" r="249"/>
          <a:stretch/>
        </p:blipFill>
        <p:spPr>
          <a:xfrm>
            <a:off x="0" y="0"/>
            <a:ext cx="4286250" cy="6858000"/>
          </a:xfrm>
          <a:prstGeom prst="rect">
            <a:avLst/>
          </a:prstGeom>
        </p:spPr>
      </p:pic>
      <p:sp>
        <p:nvSpPr>
          <p:cNvPr id="2" name="Rectangle 1">
            <a:extLst>
              <a:ext uri="{FF2B5EF4-FFF2-40B4-BE49-F238E27FC236}">
                <a16:creationId xmlns:a16="http://schemas.microsoft.com/office/drawing/2014/main" id="{8EFCDC7C-2BD9-3540-A4B1-9F919B64122B}"/>
              </a:ext>
            </a:extLst>
          </p:cNvPr>
          <p:cNvSpPr>
            <a:spLocks noGrp="1"/>
          </p:cNvSpPr>
          <p:nvPr/>
        </p:nvSpPr>
        <p:spPr>
          <a:xfrm>
            <a:off x="19050" y="-9525"/>
            <a:ext cx="4286250" cy="6858000"/>
          </a:xfrm>
          <a:prstGeom prst="rect">
            <a:avLst/>
          </a:prstGeom>
          <a:solidFill>
            <a:srgbClr val="2D2D30">
              <a:alpha val="16000"/>
            </a:srgbClr>
          </a:solidFill>
          <a:ln w="0">
            <a:noFill/>
            <a:prstDash val="solid"/>
          </a:ln>
        </p:spPr>
        <p:txBody>
          <a:bodyPr/>
          <a:lstStyle/>
          <a:p>
            <a:endParaRPr lang="en-GB"/>
          </a:p>
        </p:txBody>
      </p:sp>
      <p:sp>
        <p:nvSpPr>
          <p:cNvPr id="3" name="Rectangle 2">
            <a:extLst>
              <a:ext uri="{FF2B5EF4-FFF2-40B4-BE49-F238E27FC236}">
                <a16:creationId xmlns:a16="http://schemas.microsoft.com/office/drawing/2014/main" id="{20BE3310-1393-D87A-1C76-B76DCF582645}"/>
              </a:ext>
            </a:extLst>
          </p:cNvPr>
          <p:cNvSpPr>
            <a:spLocks noGrp="1"/>
          </p:cNvSpPr>
          <p:nvPr/>
        </p:nvSpPr>
        <p:spPr>
          <a:xfrm>
            <a:off x="4762500" y="476250"/>
            <a:ext cx="6667500" cy="1066800"/>
          </a:xfrm>
          <a:prstGeom prst="rect">
            <a:avLst/>
          </a:prstGeom>
          <a:noFill/>
          <a:ln w="0">
            <a:noFill/>
            <a:prstDash val="solid"/>
          </a:ln>
        </p:spPr>
        <p:txBody>
          <a:bodyPr wrap="square" lIns="0" tIns="0" rIns="0" bIns="0" anchor="t">
            <a:normAutofit/>
          </a:bodyPr>
          <a:lstStyle/>
          <a:p>
            <a:pPr algn="l">
              <a:lnSpc>
                <a:spcPct val="98000"/>
              </a:lnSpc>
              <a:buNone/>
              <a:defRPr sz="3225" b="0" i="0">
                <a:solidFill>
                  <a:srgbClr val="3E3D42"/>
                </a:solidFill>
                <a:latin typeface="Georgia"/>
                <a:ea typeface="Georgia"/>
                <a:cs typeface="Georgia"/>
              </a:defRPr>
            </a:pPr>
            <a:r>
              <a:rPr lang="en-GB" sz="3225" b="0" i="0" dirty="0">
                <a:solidFill>
                  <a:srgbClr val="3E3D42"/>
                </a:solidFill>
                <a:latin typeface="Georgia"/>
                <a:ea typeface="Georgia"/>
                <a:cs typeface="Georgia"/>
              </a:rPr>
              <a:t>What are the prevailing issues in veterinary care? </a:t>
            </a:r>
            <a:endParaRPr sz="3225" b="0" i="0" dirty="0">
              <a:solidFill>
                <a:srgbClr val="3E3D42"/>
              </a:solidFill>
              <a:latin typeface="Georgia"/>
              <a:ea typeface="Georgia"/>
              <a:cs typeface="Georgia"/>
            </a:endParaRPr>
          </a:p>
        </p:txBody>
      </p:sp>
      <p:sp>
        <p:nvSpPr>
          <p:cNvPr id="4" name="Rectangle 3">
            <a:extLst>
              <a:ext uri="{FF2B5EF4-FFF2-40B4-BE49-F238E27FC236}">
                <a16:creationId xmlns:a16="http://schemas.microsoft.com/office/drawing/2014/main" id="{BA1092E1-DA54-ABB9-3483-411F9BD089F8}"/>
              </a:ext>
            </a:extLst>
          </p:cNvPr>
          <p:cNvSpPr>
            <a:spLocks noGrp="1"/>
          </p:cNvSpPr>
          <p:nvPr/>
        </p:nvSpPr>
        <p:spPr>
          <a:xfrm>
            <a:off x="4762500" y="2000250"/>
            <a:ext cx="571500" cy="266700"/>
          </a:xfrm>
          <a:prstGeom prst="rect">
            <a:avLst/>
          </a:prstGeom>
          <a:noFill/>
          <a:ln w="0">
            <a:noFill/>
            <a:prstDash val="solid"/>
          </a:ln>
        </p:spPr>
        <p:txBody>
          <a:bodyPr wrap="square" lIns="0" tIns="0" rIns="0" bIns="0" anchor="t">
            <a:normAutofit fontScale="92593"/>
          </a:bodyPr>
          <a:lstStyle/>
          <a:p>
            <a:pPr algn="l">
              <a:lnSpc>
                <a:spcPct val="105000"/>
              </a:lnSpc>
              <a:buNone/>
              <a:defRPr sz="1800" b="1" i="0">
                <a:solidFill>
                  <a:srgbClr val="00A5A5"/>
                </a:solidFill>
                <a:latin typeface="Georgia"/>
                <a:ea typeface="Georgia"/>
                <a:cs typeface="Georgia"/>
              </a:defRPr>
            </a:pPr>
            <a:r>
              <a:rPr sz="1800" b="1" i="0">
                <a:solidFill>
                  <a:srgbClr val="00A5A5"/>
                </a:solidFill>
                <a:latin typeface="Georgia"/>
                <a:ea typeface="Georgia"/>
                <a:cs typeface="Georgia"/>
              </a:rPr>
              <a:t>01</a:t>
            </a:r>
          </a:p>
        </p:txBody>
      </p:sp>
      <p:sp>
        <p:nvSpPr>
          <p:cNvPr id="5" name="Straight Connector 4">
            <a:extLst>
              <a:ext uri="{FF2B5EF4-FFF2-40B4-BE49-F238E27FC236}">
                <a16:creationId xmlns:a16="http://schemas.microsoft.com/office/drawing/2014/main" id="{0D3B9BF9-DD70-D393-A1DC-C1A02F381A0D}"/>
              </a:ext>
            </a:extLst>
          </p:cNvPr>
          <p:cNvSpPr>
            <a:spLocks noGrp="1"/>
          </p:cNvSpPr>
          <p:nvPr/>
        </p:nvSpPr>
        <p:spPr>
          <a:xfrm>
            <a:off x="5353050" y="2143125"/>
            <a:ext cx="2238375" cy="0"/>
          </a:xfrm>
          <a:prstGeom prst="line">
            <a:avLst/>
          </a:prstGeom>
          <a:noFill/>
          <a:ln w="14288">
            <a:solidFill>
              <a:srgbClr val="BBAE9F"/>
            </a:solidFill>
            <a:prstDash val="solid"/>
          </a:ln>
        </p:spPr>
        <p:txBody>
          <a:bodyPr/>
          <a:lstStyle/>
          <a:p>
            <a:endParaRPr lang="en-GB"/>
          </a:p>
        </p:txBody>
      </p:sp>
      <p:sp>
        <p:nvSpPr>
          <p:cNvPr id="6" name="Rectangle 5">
            <a:extLst>
              <a:ext uri="{FF2B5EF4-FFF2-40B4-BE49-F238E27FC236}">
                <a16:creationId xmlns:a16="http://schemas.microsoft.com/office/drawing/2014/main" id="{02E6DB19-7278-2BFD-B0AD-4854B327FB3D}"/>
              </a:ext>
            </a:extLst>
          </p:cNvPr>
          <p:cNvSpPr>
            <a:spLocks noGrp="1"/>
          </p:cNvSpPr>
          <p:nvPr/>
        </p:nvSpPr>
        <p:spPr>
          <a:xfrm>
            <a:off x="4762500" y="2419350"/>
            <a:ext cx="2857500" cy="523875"/>
          </a:xfrm>
          <a:prstGeom prst="rect">
            <a:avLst/>
          </a:prstGeom>
          <a:noFill/>
          <a:ln w="0">
            <a:noFill/>
            <a:prstDash val="solid"/>
          </a:ln>
        </p:spPr>
        <p:txBody>
          <a:bodyPr wrap="square" lIns="0" tIns="0" rIns="0" bIns="0" anchor="t">
            <a:normAutofit/>
          </a:bodyPr>
          <a:lstStyle/>
          <a:p>
            <a:pPr algn="l">
              <a:lnSpc>
                <a:spcPct val="100000"/>
              </a:lnSpc>
              <a:buNone/>
              <a:defRPr sz="1950" b="0" i="0">
                <a:solidFill>
                  <a:srgbClr val="3E3D42"/>
                </a:solidFill>
                <a:latin typeface="Georgia"/>
                <a:ea typeface="Georgia"/>
                <a:cs typeface="Georgia"/>
              </a:defRPr>
            </a:pPr>
            <a:r>
              <a:rPr lang="en-GB" sz="1950" b="0" i="0" dirty="0">
                <a:solidFill>
                  <a:srgbClr val="3E3D42"/>
                </a:solidFill>
                <a:latin typeface="Georgia"/>
                <a:ea typeface="Georgia"/>
                <a:cs typeface="Georgia"/>
              </a:rPr>
              <a:t>Hig</a:t>
            </a:r>
            <a:r>
              <a:rPr lang="en-GB" sz="1950" dirty="0">
                <a:solidFill>
                  <a:srgbClr val="3E3D42"/>
                </a:solidFill>
                <a:latin typeface="Georgia"/>
                <a:ea typeface="Georgia"/>
                <a:cs typeface="Georgia"/>
              </a:rPr>
              <a:t>h workloads</a:t>
            </a:r>
            <a:endParaRPr sz="1950" b="0" i="0" dirty="0">
              <a:solidFill>
                <a:srgbClr val="3E3D42"/>
              </a:solidFill>
              <a:latin typeface="Georgia"/>
              <a:ea typeface="Georgia"/>
              <a:cs typeface="Georgia"/>
            </a:endParaRPr>
          </a:p>
        </p:txBody>
      </p:sp>
      <p:sp>
        <p:nvSpPr>
          <p:cNvPr id="7" name="Rectangle 6">
            <a:extLst>
              <a:ext uri="{FF2B5EF4-FFF2-40B4-BE49-F238E27FC236}">
                <a16:creationId xmlns:a16="http://schemas.microsoft.com/office/drawing/2014/main" id="{2E4B756F-2D13-D687-0AF0-8B418A308B70}"/>
              </a:ext>
            </a:extLst>
          </p:cNvPr>
          <p:cNvSpPr>
            <a:spLocks noGrp="1"/>
          </p:cNvSpPr>
          <p:nvPr/>
        </p:nvSpPr>
        <p:spPr>
          <a:xfrm>
            <a:off x="4762500" y="2990850"/>
            <a:ext cx="2857500" cy="857250"/>
          </a:xfrm>
          <a:prstGeom prst="rect">
            <a:avLst/>
          </a:prstGeom>
          <a:noFill/>
          <a:ln w="0">
            <a:noFill/>
            <a:prstDash val="solid"/>
          </a:ln>
        </p:spPr>
        <p:txBody>
          <a:bodyPr wrap="square" lIns="0" tIns="0" rIns="0" bIns="0" anchor="t">
            <a:normAutofit lnSpcReduction="10000"/>
          </a:bodyPr>
          <a:lstStyle/>
          <a:p>
            <a:pPr algn="l">
              <a:lnSpc>
                <a:spcPct val="113000"/>
              </a:lnSpc>
              <a:buNone/>
              <a:defRPr sz="1350" b="0" i="0">
                <a:solidFill>
                  <a:srgbClr val="5C595C"/>
                </a:solidFill>
                <a:latin typeface="Aptos"/>
                <a:ea typeface="Aptos"/>
                <a:cs typeface="Aptos"/>
              </a:defRPr>
            </a:pPr>
            <a:r>
              <a:rPr lang="en-GB" sz="1350" b="0" i="0" dirty="0">
                <a:solidFill>
                  <a:srgbClr val="5C595C"/>
                </a:solidFill>
                <a:latin typeface="Aptos"/>
                <a:ea typeface="Aptos"/>
                <a:cs typeface="Aptos"/>
              </a:rPr>
              <a:t>High volumes of work sometimes without the personnel to accomplish the work to a high standard. Unexpected workloads.</a:t>
            </a:r>
            <a:endParaRPr sz="1350" b="0" i="0" dirty="0">
              <a:solidFill>
                <a:srgbClr val="5C595C"/>
              </a:solidFill>
              <a:latin typeface="Aptos"/>
              <a:ea typeface="Aptos"/>
              <a:cs typeface="Aptos"/>
            </a:endParaRPr>
          </a:p>
        </p:txBody>
      </p:sp>
      <p:sp>
        <p:nvSpPr>
          <p:cNvPr id="8" name="Rectangle 7">
            <a:extLst>
              <a:ext uri="{FF2B5EF4-FFF2-40B4-BE49-F238E27FC236}">
                <a16:creationId xmlns:a16="http://schemas.microsoft.com/office/drawing/2014/main" id="{E551EB4F-92B8-55B0-2E6C-BB5F812467CE}"/>
              </a:ext>
            </a:extLst>
          </p:cNvPr>
          <p:cNvSpPr>
            <a:spLocks noGrp="1"/>
          </p:cNvSpPr>
          <p:nvPr/>
        </p:nvSpPr>
        <p:spPr>
          <a:xfrm>
            <a:off x="8286750" y="2000250"/>
            <a:ext cx="571500" cy="266700"/>
          </a:xfrm>
          <a:prstGeom prst="rect">
            <a:avLst/>
          </a:prstGeom>
          <a:noFill/>
          <a:ln w="0">
            <a:noFill/>
            <a:prstDash val="solid"/>
          </a:ln>
        </p:spPr>
        <p:txBody>
          <a:bodyPr wrap="square" lIns="0" tIns="0" rIns="0" bIns="0" anchor="t">
            <a:normAutofit fontScale="92593"/>
          </a:bodyPr>
          <a:lstStyle/>
          <a:p>
            <a:pPr algn="l">
              <a:lnSpc>
                <a:spcPct val="105000"/>
              </a:lnSpc>
              <a:buNone/>
              <a:defRPr sz="1800" b="1" i="0">
                <a:solidFill>
                  <a:srgbClr val="00A5A5"/>
                </a:solidFill>
                <a:latin typeface="Georgia"/>
                <a:ea typeface="Georgia"/>
                <a:cs typeface="Georgia"/>
              </a:defRPr>
            </a:pPr>
            <a:r>
              <a:rPr sz="1800" b="1" i="0">
                <a:solidFill>
                  <a:srgbClr val="00A5A5"/>
                </a:solidFill>
                <a:latin typeface="Georgia"/>
                <a:ea typeface="Georgia"/>
                <a:cs typeface="Georgia"/>
              </a:rPr>
              <a:t>02</a:t>
            </a:r>
          </a:p>
        </p:txBody>
      </p:sp>
      <p:sp>
        <p:nvSpPr>
          <p:cNvPr id="9" name="Straight Connector 8">
            <a:extLst>
              <a:ext uri="{FF2B5EF4-FFF2-40B4-BE49-F238E27FC236}">
                <a16:creationId xmlns:a16="http://schemas.microsoft.com/office/drawing/2014/main" id="{66F3303C-836C-A5FC-EBE4-B953AF8D92D5}"/>
              </a:ext>
            </a:extLst>
          </p:cNvPr>
          <p:cNvSpPr>
            <a:spLocks noGrp="1"/>
          </p:cNvSpPr>
          <p:nvPr/>
        </p:nvSpPr>
        <p:spPr>
          <a:xfrm>
            <a:off x="8877300" y="2143125"/>
            <a:ext cx="2238375" cy="0"/>
          </a:xfrm>
          <a:prstGeom prst="line">
            <a:avLst/>
          </a:prstGeom>
          <a:noFill/>
          <a:ln w="14288">
            <a:solidFill>
              <a:srgbClr val="BBAE9F"/>
            </a:solidFill>
            <a:prstDash val="solid"/>
          </a:ln>
        </p:spPr>
        <p:txBody>
          <a:bodyPr/>
          <a:lstStyle/>
          <a:p>
            <a:endParaRPr lang="en-GB"/>
          </a:p>
        </p:txBody>
      </p:sp>
      <p:sp>
        <p:nvSpPr>
          <p:cNvPr id="10" name="Rectangle 9">
            <a:extLst>
              <a:ext uri="{FF2B5EF4-FFF2-40B4-BE49-F238E27FC236}">
                <a16:creationId xmlns:a16="http://schemas.microsoft.com/office/drawing/2014/main" id="{B6D33905-0990-9A2B-C69F-61C7ECAB9E12}"/>
              </a:ext>
            </a:extLst>
          </p:cNvPr>
          <p:cNvSpPr>
            <a:spLocks noGrp="1"/>
          </p:cNvSpPr>
          <p:nvPr/>
        </p:nvSpPr>
        <p:spPr>
          <a:xfrm>
            <a:off x="8286750" y="2419350"/>
            <a:ext cx="2857500" cy="523875"/>
          </a:xfrm>
          <a:prstGeom prst="rect">
            <a:avLst/>
          </a:prstGeom>
          <a:noFill/>
          <a:ln w="0">
            <a:noFill/>
            <a:prstDash val="solid"/>
          </a:ln>
        </p:spPr>
        <p:txBody>
          <a:bodyPr wrap="square" lIns="0" tIns="0" rIns="0" bIns="0" anchor="t">
            <a:normAutofit fontScale="95641"/>
          </a:bodyPr>
          <a:lstStyle/>
          <a:p>
            <a:pPr algn="l">
              <a:lnSpc>
                <a:spcPct val="100000"/>
              </a:lnSpc>
              <a:buNone/>
              <a:defRPr sz="1950" b="0" i="0">
                <a:solidFill>
                  <a:srgbClr val="3E3D42"/>
                </a:solidFill>
                <a:latin typeface="Georgia"/>
                <a:ea typeface="Georgia"/>
                <a:cs typeface="Georgia"/>
              </a:defRPr>
            </a:pPr>
            <a:r>
              <a:rPr lang="en-GB" sz="1950" b="0" i="0" dirty="0">
                <a:solidFill>
                  <a:srgbClr val="3E3D42"/>
                </a:solidFill>
                <a:latin typeface="Georgia"/>
                <a:ea typeface="Georgia"/>
                <a:cs typeface="Georgia"/>
              </a:rPr>
              <a:t>Lone working</a:t>
            </a:r>
            <a:endParaRPr sz="1950" b="0" i="0" dirty="0">
              <a:solidFill>
                <a:srgbClr val="3E3D42"/>
              </a:solidFill>
              <a:latin typeface="Georgia"/>
              <a:ea typeface="Georgia"/>
              <a:cs typeface="Georgia"/>
            </a:endParaRPr>
          </a:p>
        </p:txBody>
      </p:sp>
      <p:sp>
        <p:nvSpPr>
          <p:cNvPr id="11" name="Rectangle 10">
            <a:extLst>
              <a:ext uri="{FF2B5EF4-FFF2-40B4-BE49-F238E27FC236}">
                <a16:creationId xmlns:a16="http://schemas.microsoft.com/office/drawing/2014/main" id="{CBB8BBF5-A00C-F8C0-521E-66E446A208A0}"/>
              </a:ext>
            </a:extLst>
          </p:cNvPr>
          <p:cNvSpPr>
            <a:spLocks noGrp="1"/>
          </p:cNvSpPr>
          <p:nvPr/>
        </p:nvSpPr>
        <p:spPr>
          <a:xfrm>
            <a:off x="8286750" y="2990850"/>
            <a:ext cx="2857500" cy="857250"/>
          </a:xfrm>
          <a:prstGeom prst="rect">
            <a:avLst/>
          </a:prstGeom>
          <a:noFill/>
          <a:ln w="0">
            <a:noFill/>
            <a:prstDash val="solid"/>
          </a:ln>
        </p:spPr>
        <p:txBody>
          <a:bodyPr wrap="square" lIns="0" tIns="0" rIns="0" bIns="0" anchor="t">
            <a:normAutofit/>
          </a:bodyPr>
          <a:lstStyle/>
          <a:p>
            <a:pPr algn="l">
              <a:lnSpc>
                <a:spcPct val="113000"/>
              </a:lnSpc>
              <a:buNone/>
              <a:defRPr sz="1350" b="0" i="0">
                <a:solidFill>
                  <a:srgbClr val="5C595C"/>
                </a:solidFill>
                <a:latin typeface="Aptos"/>
                <a:ea typeface="Aptos"/>
                <a:cs typeface="Aptos"/>
              </a:defRPr>
            </a:pPr>
            <a:r>
              <a:rPr lang="en-GB" sz="1350" b="0" i="0" dirty="0">
                <a:solidFill>
                  <a:srgbClr val="5C595C"/>
                </a:solidFill>
                <a:latin typeface="Aptos"/>
                <a:ea typeface="Aptos"/>
                <a:cs typeface="Aptos"/>
              </a:rPr>
              <a:t>Sometimes isolated or lone working and working at night.</a:t>
            </a:r>
            <a:endParaRPr sz="1350" b="0" i="0" dirty="0">
              <a:solidFill>
                <a:srgbClr val="5C595C"/>
              </a:solidFill>
              <a:latin typeface="Aptos"/>
              <a:ea typeface="Aptos"/>
              <a:cs typeface="Aptos"/>
            </a:endParaRPr>
          </a:p>
        </p:txBody>
      </p:sp>
      <p:sp>
        <p:nvSpPr>
          <p:cNvPr id="12" name="Rectangle 11">
            <a:extLst>
              <a:ext uri="{FF2B5EF4-FFF2-40B4-BE49-F238E27FC236}">
                <a16:creationId xmlns:a16="http://schemas.microsoft.com/office/drawing/2014/main" id="{B94A2820-6A1A-4572-66EC-A6FE30A7A81F}"/>
              </a:ext>
            </a:extLst>
          </p:cNvPr>
          <p:cNvSpPr>
            <a:spLocks noGrp="1"/>
          </p:cNvSpPr>
          <p:nvPr/>
        </p:nvSpPr>
        <p:spPr>
          <a:xfrm>
            <a:off x="4762500" y="4095750"/>
            <a:ext cx="571500" cy="266700"/>
          </a:xfrm>
          <a:prstGeom prst="rect">
            <a:avLst/>
          </a:prstGeom>
          <a:noFill/>
          <a:ln w="0">
            <a:noFill/>
            <a:prstDash val="solid"/>
          </a:ln>
        </p:spPr>
        <p:txBody>
          <a:bodyPr wrap="square" lIns="0" tIns="0" rIns="0" bIns="0" anchor="t">
            <a:normAutofit fontScale="92593"/>
          </a:bodyPr>
          <a:lstStyle/>
          <a:p>
            <a:pPr algn="l">
              <a:lnSpc>
                <a:spcPct val="105000"/>
              </a:lnSpc>
              <a:buNone/>
              <a:defRPr sz="1800" b="1" i="0">
                <a:solidFill>
                  <a:srgbClr val="00A5A5"/>
                </a:solidFill>
                <a:latin typeface="Georgia"/>
                <a:ea typeface="Georgia"/>
                <a:cs typeface="Georgia"/>
              </a:defRPr>
            </a:pPr>
            <a:r>
              <a:rPr sz="1800" b="1" i="0">
                <a:solidFill>
                  <a:srgbClr val="00A5A5"/>
                </a:solidFill>
                <a:latin typeface="Georgia"/>
                <a:ea typeface="Georgia"/>
                <a:cs typeface="Georgia"/>
              </a:rPr>
              <a:t>03</a:t>
            </a:r>
          </a:p>
        </p:txBody>
      </p:sp>
      <p:sp>
        <p:nvSpPr>
          <p:cNvPr id="13" name="Straight Connector 12">
            <a:extLst>
              <a:ext uri="{FF2B5EF4-FFF2-40B4-BE49-F238E27FC236}">
                <a16:creationId xmlns:a16="http://schemas.microsoft.com/office/drawing/2014/main" id="{544F1E1C-C407-2C94-A62E-87FB6C7913E3}"/>
              </a:ext>
            </a:extLst>
          </p:cNvPr>
          <p:cNvSpPr>
            <a:spLocks noGrp="1"/>
          </p:cNvSpPr>
          <p:nvPr/>
        </p:nvSpPr>
        <p:spPr>
          <a:xfrm>
            <a:off x="5353050" y="4238625"/>
            <a:ext cx="2238375" cy="0"/>
          </a:xfrm>
          <a:prstGeom prst="line">
            <a:avLst/>
          </a:prstGeom>
          <a:noFill/>
          <a:ln w="14288">
            <a:solidFill>
              <a:srgbClr val="BBAE9F"/>
            </a:solidFill>
            <a:prstDash val="solid"/>
          </a:ln>
        </p:spPr>
        <p:txBody>
          <a:bodyPr/>
          <a:lstStyle/>
          <a:p>
            <a:endParaRPr lang="en-GB"/>
          </a:p>
        </p:txBody>
      </p:sp>
      <p:sp>
        <p:nvSpPr>
          <p:cNvPr id="14" name="Rectangle 13">
            <a:extLst>
              <a:ext uri="{FF2B5EF4-FFF2-40B4-BE49-F238E27FC236}">
                <a16:creationId xmlns:a16="http://schemas.microsoft.com/office/drawing/2014/main" id="{6607B4C8-1A2D-A0B1-8ACA-BB963316504C}"/>
              </a:ext>
            </a:extLst>
          </p:cNvPr>
          <p:cNvSpPr>
            <a:spLocks noGrp="1"/>
          </p:cNvSpPr>
          <p:nvPr/>
        </p:nvSpPr>
        <p:spPr>
          <a:xfrm>
            <a:off x="4762500" y="4514850"/>
            <a:ext cx="2857500" cy="523875"/>
          </a:xfrm>
          <a:prstGeom prst="rect">
            <a:avLst/>
          </a:prstGeom>
          <a:noFill/>
          <a:ln w="0">
            <a:noFill/>
            <a:prstDash val="solid"/>
          </a:ln>
        </p:spPr>
        <p:txBody>
          <a:bodyPr wrap="square" lIns="0" tIns="0" rIns="0" bIns="0" anchor="t">
            <a:normAutofit fontScale="95641"/>
          </a:bodyPr>
          <a:lstStyle/>
          <a:p>
            <a:pPr algn="l">
              <a:lnSpc>
                <a:spcPct val="100000"/>
              </a:lnSpc>
              <a:buNone/>
              <a:defRPr sz="1950" b="0" i="0">
                <a:solidFill>
                  <a:srgbClr val="3E3D42"/>
                </a:solidFill>
                <a:latin typeface="Georgia"/>
                <a:ea typeface="Georgia"/>
                <a:cs typeface="Georgia"/>
              </a:defRPr>
            </a:pPr>
            <a:r>
              <a:rPr lang="en-GB" sz="1950" b="0" i="0" dirty="0">
                <a:solidFill>
                  <a:srgbClr val="3E3D42"/>
                </a:solidFill>
                <a:latin typeface="Georgia"/>
                <a:ea typeface="Georgia"/>
                <a:cs typeface="Georgia"/>
              </a:rPr>
              <a:t>Emotional Labour</a:t>
            </a:r>
            <a:endParaRPr sz="1950" b="0" i="0" dirty="0">
              <a:solidFill>
                <a:srgbClr val="3E3D42"/>
              </a:solidFill>
              <a:latin typeface="Georgia"/>
              <a:ea typeface="Georgia"/>
              <a:cs typeface="Georgia"/>
            </a:endParaRPr>
          </a:p>
        </p:txBody>
      </p:sp>
      <p:sp>
        <p:nvSpPr>
          <p:cNvPr id="15" name="Rectangle 14">
            <a:extLst>
              <a:ext uri="{FF2B5EF4-FFF2-40B4-BE49-F238E27FC236}">
                <a16:creationId xmlns:a16="http://schemas.microsoft.com/office/drawing/2014/main" id="{E7F6E7AC-F9F5-74D1-C072-C53A9567857F}"/>
              </a:ext>
            </a:extLst>
          </p:cNvPr>
          <p:cNvSpPr>
            <a:spLocks noGrp="1"/>
          </p:cNvSpPr>
          <p:nvPr/>
        </p:nvSpPr>
        <p:spPr>
          <a:xfrm>
            <a:off x="4762500" y="5086350"/>
            <a:ext cx="2857500" cy="857250"/>
          </a:xfrm>
          <a:prstGeom prst="rect">
            <a:avLst/>
          </a:prstGeom>
          <a:noFill/>
          <a:ln w="0">
            <a:noFill/>
            <a:prstDash val="solid"/>
          </a:ln>
        </p:spPr>
        <p:txBody>
          <a:bodyPr wrap="square" lIns="0" tIns="0" rIns="0" bIns="0" anchor="t">
            <a:normAutofit/>
          </a:bodyPr>
          <a:lstStyle/>
          <a:p>
            <a:pPr algn="l">
              <a:lnSpc>
                <a:spcPct val="113000"/>
              </a:lnSpc>
              <a:buNone/>
              <a:defRPr sz="1350" b="0" i="0">
                <a:solidFill>
                  <a:srgbClr val="5C595C"/>
                </a:solidFill>
                <a:latin typeface="Aptos"/>
                <a:ea typeface="Aptos"/>
                <a:cs typeface="Aptos"/>
              </a:defRPr>
            </a:pPr>
            <a:r>
              <a:rPr lang="en-GB" sz="1350" b="0" i="0" dirty="0">
                <a:solidFill>
                  <a:srgbClr val="5C595C"/>
                </a:solidFill>
                <a:latin typeface="Aptos"/>
                <a:ea typeface="Aptos"/>
                <a:cs typeface="Aptos"/>
              </a:rPr>
              <a:t>Highly emotive, high stakes work. Task switching between types of veterinary medicine.</a:t>
            </a:r>
            <a:endParaRPr sz="1350" b="0" i="0" dirty="0">
              <a:solidFill>
                <a:srgbClr val="5C595C"/>
              </a:solidFill>
              <a:latin typeface="Aptos"/>
              <a:ea typeface="Aptos"/>
              <a:cs typeface="Aptos"/>
            </a:endParaRPr>
          </a:p>
        </p:txBody>
      </p:sp>
      <p:sp>
        <p:nvSpPr>
          <p:cNvPr id="16" name="Rectangle 15">
            <a:extLst>
              <a:ext uri="{FF2B5EF4-FFF2-40B4-BE49-F238E27FC236}">
                <a16:creationId xmlns:a16="http://schemas.microsoft.com/office/drawing/2014/main" id="{18A89C1F-B672-2DD4-1539-5D9B27A1BB2C}"/>
              </a:ext>
            </a:extLst>
          </p:cNvPr>
          <p:cNvSpPr>
            <a:spLocks noGrp="1"/>
          </p:cNvSpPr>
          <p:nvPr/>
        </p:nvSpPr>
        <p:spPr>
          <a:xfrm>
            <a:off x="8286750" y="4095750"/>
            <a:ext cx="571500" cy="266700"/>
          </a:xfrm>
          <a:prstGeom prst="rect">
            <a:avLst/>
          </a:prstGeom>
          <a:noFill/>
          <a:ln w="0">
            <a:noFill/>
            <a:prstDash val="solid"/>
          </a:ln>
        </p:spPr>
        <p:txBody>
          <a:bodyPr wrap="square" lIns="0" tIns="0" rIns="0" bIns="0" anchor="t">
            <a:normAutofit fontScale="92593"/>
          </a:bodyPr>
          <a:lstStyle/>
          <a:p>
            <a:pPr algn="l">
              <a:lnSpc>
                <a:spcPct val="105000"/>
              </a:lnSpc>
              <a:buNone/>
              <a:defRPr sz="1800" b="1" i="0">
                <a:solidFill>
                  <a:srgbClr val="00A5A5"/>
                </a:solidFill>
                <a:latin typeface="Georgia"/>
                <a:ea typeface="Georgia"/>
                <a:cs typeface="Georgia"/>
              </a:defRPr>
            </a:pPr>
            <a:r>
              <a:rPr sz="1800" b="1" i="0">
                <a:solidFill>
                  <a:srgbClr val="00A5A5"/>
                </a:solidFill>
                <a:latin typeface="Georgia"/>
                <a:ea typeface="Georgia"/>
                <a:cs typeface="Georgia"/>
              </a:rPr>
              <a:t>04</a:t>
            </a:r>
          </a:p>
        </p:txBody>
      </p:sp>
      <p:sp>
        <p:nvSpPr>
          <p:cNvPr id="17" name="Straight Connector 16">
            <a:extLst>
              <a:ext uri="{FF2B5EF4-FFF2-40B4-BE49-F238E27FC236}">
                <a16:creationId xmlns:a16="http://schemas.microsoft.com/office/drawing/2014/main" id="{2C93F2DE-E537-1646-998E-CFA0A493A9AD}"/>
              </a:ext>
            </a:extLst>
          </p:cNvPr>
          <p:cNvSpPr>
            <a:spLocks noGrp="1"/>
          </p:cNvSpPr>
          <p:nvPr/>
        </p:nvSpPr>
        <p:spPr>
          <a:xfrm>
            <a:off x="8877300" y="4238625"/>
            <a:ext cx="2238375" cy="0"/>
          </a:xfrm>
          <a:prstGeom prst="line">
            <a:avLst/>
          </a:prstGeom>
          <a:noFill/>
          <a:ln w="14288">
            <a:solidFill>
              <a:srgbClr val="BBAE9F"/>
            </a:solidFill>
            <a:prstDash val="solid"/>
          </a:ln>
        </p:spPr>
        <p:txBody>
          <a:bodyPr/>
          <a:lstStyle/>
          <a:p>
            <a:endParaRPr lang="en-GB"/>
          </a:p>
        </p:txBody>
      </p:sp>
      <p:sp>
        <p:nvSpPr>
          <p:cNvPr id="18" name="Rectangle 17">
            <a:extLst>
              <a:ext uri="{FF2B5EF4-FFF2-40B4-BE49-F238E27FC236}">
                <a16:creationId xmlns:a16="http://schemas.microsoft.com/office/drawing/2014/main" id="{D757195E-47A6-3971-6733-5A2487700BD9}"/>
              </a:ext>
            </a:extLst>
          </p:cNvPr>
          <p:cNvSpPr>
            <a:spLocks noGrp="1"/>
          </p:cNvSpPr>
          <p:nvPr/>
        </p:nvSpPr>
        <p:spPr>
          <a:xfrm>
            <a:off x="8286750" y="4514850"/>
            <a:ext cx="2857500" cy="523875"/>
          </a:xfrm>
          <a:prstGeom prst="rect">
            <a:avLst/>
          </a:prstGeom>
          <a:noFill/>
          <a:ln w="0">
            <a:noFill/>
            <a:prstDash val="solid"/>
          </a:ln>
        </p:spPr>
        <p:txBody>
          <a:bodyPr wrap="square" lIns="0" tIns="0" rIns="0" bIns="0" anchor="t">
            <a:normAutofit/>
          </a:bodyPr>
          <a:lstStyle/>
          <a:p>
            <a:pPr algn="l">
              <a:lnSpc>
                <a:spcPct val="100000"/>
              </a:lnSpc>
              <a:buNone/>
              <a:defRPr sz="1950" b="0" i="0">
                <a:solidFill>
                  <a:srgbClr val="3E3D42"/>
                </a:solidFill>
                <a:latin typeface="Georgia"/>
                <a:ea typeface="Georgia"/>
                <a:cs typeface="Georgia"/>
              </a:defRPr>
            </a:pPr>
            <a:r>
              <a:rPr lang="en-GB" sz="1950" b="0" i="0" dirty="0">
                <a:solidFill>
                  <a:srgbClr val="3E3D42"/>
                </a:solidFill>
                <a:latin typeface="Georgia"/>
                <a:ea typeface="Georgia"/>
                <a:cs typeface="Georgia"/>
              </a:rPr>
              <a:t>Public expectation</a:t>
            </a:r>
            <a:endParaRPr sz="1950" b="0" i="0" dirty="0">
              <a:solidFill>
                <a:srgbClr val="3E3D42"/>
              </a:solidFill>
              <a:latin typeface="Georgia"/>
              <a:ea typeface="Georgia"/>
              <a:cs typeface="Georgia"/>
            </a:endParaRPr>
          </a:p>
        </p:txBody>
      </p:sp>
      <p:sp>
        <p:nvSpPr>
          <p:cNvPr id="19" name="Rectangle 18">
            <a:extLst>
              <a:ext uri="{FF2B5EF4-FFF2-40B4-BE49-F238E27FC236}">
                <a16:creationId xmlns:a16="http://schemas.microsoft.com/office/drawing/2014/main" id="{21B89BD3-6E78-19EB-148A-19558696A46A}"/>
              </a:ext>
            </a:extLst>
          </p:cNvPr>
          <p:cNvSpPr>
            <a:spLocks noGrp="1"/>
          </p:cNvSpPr>
          <p:nvPr/>
        </p:nvSpPr>
        <p:spPr>
          <a:xfrm>
            <a:off x="8286750" y="5086350"/>
            <a:ext cx="2857500" cy="857250"/>
          </a:xfrm>
          <a:prstGeom prst="rect">
            <a:avLst/>
          </a:prstGeom>
          <a:noFill/>
          <a:ln w="0">
            <a:noFill/>
            <a:prstDash val="solid"/>
          </a:ln>
        </p:spPr>
        <p:txBody>
          <a:bodyPr wrap="square" lIns="0" tIns="0" rIns="0" bIns="0" anchor="t">
            <a:normAutofit/>
          </a:bodyPr>
          <a:lstStyle/>
          <a:p>
            <a:pPr algn="l">
              <a:lnSpc>
                <a:spcPct val="113000"/>
              </a:lnSpc>
              <a:buNone/>
              <a:defRPr sz="1350" b="0" i="0">
                <a:solidFill>
                  <a:srgbClr val="5C595C"/>
                </a:solidFill>
                <a:latin typeface="Aptos"/>
                <a:ea typeface="Aptos"/>
                <a:cs typeface="Aptos"/>
              </a:defRPr>
            </a:pPr>
            <a:r>
              <a:rPr lang="en-GB" sz="1350" b="0" i="0" dirty="0">
                <a:solidFill>
                  <a:srgbClr val="5C595C"/>
                </a:solidFill>
                <a:latin typeface="Aptos"/>
                <a:ea typeface="Aptos"/>
                <a:cs typeface="Aptos"/>
              </a:rPr>
              <a:t>Perceived pressure for favourable outcomes. Financial burden of paying at the point of service. </a:t>
            </a:r>
            <a:endParaRPr sz="1350" b="0" i="0" dirty="0">
              <a:solidFill>
                <a:srgbClr val="5C595C"/>
              </a:solidFill>
              <a:latin typeface="Aptos"/>
              <a:ea typeface="Aptos"/>
              <a:cs typeface="Aptos"/>
            </a:endParaRPr>
          </a:p>
        </p:txBody>
      </p:sp>
      <p:sp>
        <p:nvSpPr>
          <p:cNvPr id="26" name="Rectangle 25">
            <a:extLst>
              <a:ext uri="{FF2B5EF4-FFF2-40B4-BE49-F238E27FC236}">
                <a16:creationId xmlns:a16="http://schemas.microsoft.com/office/drawing/2014/main" id="{90B5AADD-9713-E1DE-B340-05E2AF762159}"/>
              </a:ext>
            </a:extLst>
          </p:cNvPr>
          <p:cNvSpPr>
            <a:spLocks noGrp="1"/>
          </p:cNvSpPr>
          <p:nvPr/>
        </p:nvSpPr>
        <p:spPr>
          <a:xfrm>
            <a:off x="2009775" y="6543675"/>
            <a:ext cx="2857500" cy="857250"/>
          </a:xfrm>
          <a:prstGeom prst="rect">
            <a:avLst/>
          </a:prstGeom>
          <a:noFill/>
          <a:ln w="0">
            <a:noFill/>
            <a:prstDash val="solid"/>
          </a:ln>
        </p:spPr>
        <p:txBody>
          <a:bodyPr wrap="square" lIns="0" tIns="0" rIns="0" bIns="0" anchor="t">
            <a:normAutofit/>
          </a:bodyPr>
          <a:lstStyle/>
          <a:p>
            <a:pPr algn="l">
              <a:lnSpc>
                <a:spcPct val="113000"/>
              </a:lnSpc>
              <a:buNone/>
              <a:defRPr sz="1350" b="0" i="0">
                <a:solidFill>
                  <a:srgbClr val="5C595C"/>
                </a:solidFill>
                <a:latin typeface="Aptos"/>
                <a:ea typeface="Aptos"/>
                <a:cs typeface="Aptos"/>
              </a:defRPr>
            </a:pPr>
            <a:r>
              <a:rPr lang="en-GB" sz="1350" b="0" i="0" dirty="0">
                <a:solidFill>
                  <a:srgbClr val="5C595C"/>
                </a:solidFill>
                <a:latin typeface="Aptos"/>
                <a:ea typeface="Aptos"/>
                <a:cs typeface="Aptos"/>
              </a:rPr>
              <a:t>Image by </a:t>
            </a:r>
            <a:r>
              <a:rPr lang="en-GB" sz="1350" b="0" i="0" dirty="0" err="1">
                <a:solidFill>
                  <a:srgbClr val="5C595C"/>
                </a:solidFill>
                <a:latin typeface="Aptos"/>
                <a:ea typeface="Aptos"/>
                <a:cs typeface="Aptos"/>
              </a:rPr>
              <a:t>Tylijura</a:t>
            </a:r>
            <a:r>
              <a:rPr lang="en-GB" sz="1350" b="0" i="0" dirty="0">
                <a:solidFill>
                  <a:srgbClr val="5C595C"/>
                </a:solidFill>
                <a:latin typeface="Aptos"/>
                <a:ea typeface="Aptos"/>
                <a:cs typeface="Aptos"/>
              </a:rPr>
              <a:t> from </a:t>
            </a:r>
            <a:r>
              <a:rPr lang="en-GB" sz="1350" b="0" i="0" dirty="0" err="1">
                <a:solidFill>
                  <a:srgbClr val="5C595C"/>
                </a:solidFill>
                <a:latin typeface="Aptos"/>
                <a:ea typeface="Aptos"/>
                <a:cs typeface="Aptos"/>
              </a:rPr>
              <a:t>Pixabay</a:t>
            </a:r>
            <a:endParaRPr sz="1350" b="0" i="0" dirty="0">
              <a:solidFill>
                <a:srgbClr val="5C595C"/>
              </a:solidFill>
              <a:latin typeface="Aptos"/>
              <a:ea typeface="Aptos"/>
              <a:cs typeface="Aptos"/>
            </a:endParaRPr>
          </a:p>
        </p:txBody>
      </p:sp>
    </p:spTree>
    <p:extLst>
      <p:ext uri="{BB962C8B-B14F-4D97-AF65-F5344CB8AC3E}">
        <p14:creationId xmlns:p14="http://schemas.microsoft.com/office/powerpoint/2010/main" val="12130858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4EFE7"/>
        </a:solidFill>
        <a:effectLst/>
      </p:bgPr>
    </p:bg>
    <p:spTree>
      <p:nvGrpSpPr>
        <p:cNvPr id="1" name=""/>
        <p:cNvGrpSpPr/>
        <p:nvPr/>
      </p:nvGrpSpPr>
      <p:grpSpPr>
        <a:xfrm>
          <a:off x="0" y="0"/>
          <a:ext cx="0" cy="0"/>
          <a:chOff x="0" y="0"/>
          <a:chExt cx="0" cy="0"/>
        </a:xfrm>
      </p:grpSpPr>
      <p:pic>
        <p:nvPicPr>
          <p:cNvPr id="23" name="Picture 22"/>
          <p:cNvPicPr>
            <a:picLocks noChangeAspect="1"/>
          </p:cNvPicPr>
          <p:nvPr/>
        </p:nvPicPr>
        <p:blipFill>
          <a:blip r:embed="rId3">
            <a:extLst>
              <a:ext uri="{28A0092B-C50C-407E-A947-70E740481C1C}">
                <a14:useLocalDpi xmlns:a14="http://schemas.microsoft.com/office/drawing/2010/main" val="0"/>
              </a:ext>
            </a:extLst>
          </a:blip>
          <a:srcRect l="8529" r="8529"/>
          <a:stretch/>
        </p:blipFill>
        <p:spPr>
          <a:xfrm>
            <a:off x="0" y="0"/>
            <a:ext cx="4286250" cy="6858000"/>
          </a:xfrm>
          <a:prstGeom prst="rect">
            <a:avLst/>
          </a:prstGeom>
        </p:spPr>
      </p:pic>
      <p:sp>
        <p:nvSpPr>
          <p:cNvPr id="2" name="Rectangle 1">
            <a:extLst>
              <a:ext uri="{FF2B5EF4-FFF2-40B4-BE49-F238E27FC236}">
                <a16:creationId xmlns:a16="http://schemas.microsoft.com/office/drawing/2014/main" id="{C14E0411-DC69-4532-9551-A40B5B8E36C3}"/>
              </a:ext>
            </a:extLst>
          </p:cNvPr>
          <p:cNvSpPr>
            <a:spLocks noGrp="1"/>
          </p:cNvSpPr>
          <p:nvPr/>
        </p:nvSpPr>
        <p:spPr>
          <a:xfrm>
            <a:off x="-19050" y="-9525"/>
            <a:ext cx="4286250" cy="6858000"/>
          </a:xfrm>
          <a:prstGeom prst="rect">
            <a:avLst/>
          </a:prstGeom>
          <a:solidFill>
            <a:srgbClr val="2D2D30">
              <a:alpha val="16000"/>
            </a:srgbClr>
          </a:solidFill>
          <a:ln w="0">
            <a:noFill/>
            <a:prstDash val="solid"/>
          </a:ln>
        </p:spPr>
        <p:txBody>
          <a:bodyPr/>
          <a:lstStyle/>
          <a:p>
            <a:endParaRPr lang="en-GB"/>
          </a:p>
        </p:txBody>
      </p:sp>
      <p:sp>
        <p:nvSpPr>
          <p:cNvPr id="3" name="Rectangle 2">
            <a:extLst>
              <a:ext uri="{FF2B5EF4-FFF2-40B4-BE49-F238E27FC236}">
                <a16:creationId xmlns:a16="http://schemas.microsoft.com/office/drawing/2014/main" id="{C5E950BD-A286-408E-BBB2-14EBE3A5FB1A}"/>
              </a:ext>
            </a:extLst>
          </p:cNvPr>
          <p:cNvSpPr>
            <a:spLocks noGrp="1"/>
          </p:cNvSpPr>
          <p:nvPr/>
        </p:nvSpPr>
        <p:spPr>
          <a:xfrm>
            <a:off x="4762500" y="476250"/>
            <a:ext cx="6667500" cy="1066800"/>
          </a:xfrm>
          <a:prstGeom prst="rect">
            <a:avLst/>
          </a:prstGeom>
          <a:noFill/>
          <a:ln w="0">
            <a:noFill/>
            <a:prstDash val="solid"/>
          </a:ln>
        </p:spPr>
        <p:txBody>
          <a:bodyPr wrap="square" lIns="0" tIns="0" rIns="0" bIns="0" anchor="t">
            <a:normAutofit/>
          </a:bodyPr>
          <a:lstStyle/>
          <a:p>
            <a:pPr algn="l">
              <a:lnSpc>
                <a:spcPct val="98000"/>
              </a:lnSpc>
              <a:buNone/>
              <a:defRPr sz="3225" b="0" i="0">
                <a:solidFill>
                  <a:srgbClr val="3E3D42"/>
                </a:solidFill>
                <a:latin typeface="Georgia"/>
                <a:ea typeface="Georgia"/>
                <a:cs typeface="Georgia"/>
              </a:defRPr>
            </a:pPr>
            <a:r>
              <a:rPr lang="en-GB" sz="3225" b="0" i="0" dirty="0">
                <a:solidFill>
                  <a:srgbClr val="3E3D42"/>
                </a:solidFill>
                <a:latin typeface="Georgia"/>
                <a:ea typeface="Georgia"/>
                <a:cs typeface="Georgia"/>
              </a:rPr>
              <a:t>Why do we need compassion practise in veterinary care?</a:t>
            </a:r>
            <a:endParaRPr sz="3225" b="0" i="0" dirty="0">
              <a:solidFill>
                <a:srgbClr val="3E3D42"/>
              </a:solidFill>
              <a:latin typeface="Georgia"/>
              <a:ea typeface="Georgia"/>
              <a:cs typeface="Georgia"/>
            </a:endParaRPr>
          </a:p>
        </p:txBody>
      </p:sp>
      <p:sp>
        <p:nvSpPr>
          <p:cNvPr id="4" name="Rectangle 3">
            <a:extLst>
              <a:ext uri="{FF2B5EF4-FFF2-40B4-BE49-F238E27FC236}">
                <a16:creationId xmlns:a16="http://schemas.microsoft.com/office/drawing/2014/main" id="{7F30E44B-D8DD-4CB4-95B5-9E97CDAC90B4}"/>
              </a:ext>
            </a:extLst>
          </p:cNvPr>
          <p:cNvSpPr>
            <a:spLocks noGrp="1"/>
          </p:cNvSpPr>
          <p:nvPr/>
        </p:nvSpPr>
        <p:spPr>
          <a:xfrm>
            <a:off x="4762500" y="2000250"/>
            <a:ext cx="571500" cy="266700"/>
          </a:xfrm>
          <a:prstGeom prst="rect">
            <a:avLst/>
          </a:prstGeom>
          <a:noFill/>
          <a:ln w="0">
            <a:noFill/>
            <a:prstDash val="solid"/>
          </a:ln>
        </p:spPr>
        <p:txBody>
          <a:bodyPr wrap="square" lIns="0" tIns="0" rIns="0" bIns="0" anchor="t">
            <a:normAutofit fontScale="92593"/>
          </a:bodyPr>
          <a:lstStyle/>
          <a:p>
            <a:pPr algn="l">
              <a:lnSpc>
                <a:spcPct val="105000"/>
              </a:lnSpc>
              <a:buNone/>
              <a:defRPr sz="1800" b="1" i="0">
                <a:solidFill>
                  <a:srgbClr val="00A5A5"/>
                </a:solidFill>
                <a:latin typeface="Georgia"/>
                <a:ea typeface="Georgia"/>
                <a:cs typeface="Georgia"/>
              </a:defRPr>
            </a:pPr>
            <a:r>
              <a:rPr sz="1800" b="1" i="0">
                <a:solidFill>
                  <a:srgbClr val="00A5A5"/>
                </a:solidFill>
                <a:latin typeface="Georgia"/>
                <a:ea typeface="Georgia"/>
                <a:cs typeface="Georgia"/>
              </a:rPr>
              <a:t>01</a:t>
            </a:r>
          </a:p>
        </p:txBody>
      </p:sp>
      <p:sp>
        <p:nvSpPr>
          <p:cNvPr id="5" name="Straight Connector 4">
            <a:extLst>
              <a:ext uri="{FF2B5EF4-FFF2-40B4-BE49-F238E27FC236}">
                <a16:creationId xmlns:a16="http://schemas.microsoft.com/office/drawing/2014/main" id="{55CB6929-E0C5-4161-B6CE-07F2D9C10E46}"/>
              </a:ext>
            </a:extLst>
          </p:cNvPr>
          <p:cNvSpPr>
            <a:spLocks noGrp="1"/>
          </p:cNvSpPr>
          <p:nvPr/>
        </p:nvSpPr>
        <p:spPr>
          <a:xfrm>
            <a:off x="5353050" y="2143125"/>
            <a:ext cx="2238375" cy="0"/>
          </a:xfrm>
          <a:prstGeom prst="line">
            <a:avLst/>
          </a:prstGeom>
          <a:noFill/>
          <a:ln w="14288">
            <a:solidFill>
              <a:srgbClr val="BBAE9F"/>
            </a:solidFill>
            <a:prstDash val="solid"/>
          </a:ln>
        </p:spPr>
        <p:txBody>
          <a:bodyPr/>
          <a:lstStyle/>
          <a:p>
            <a:endParaRPr lang="en-GB"/>
          </a:p>
        </p:txBody>
      </p:sp>
      <p:sp>
        <p:nvSpPr>
          <p:cNvPr id="6" name="Rectangle 5">
            <a:extLst>
              <a:ext uri="{FF2B5EF4-FFF2-40B4-BE49-F238E27FC236}">
                <a16:creationId xmlns:a16="http://schemas.microsoft.com/office/drawing/2014/main" id="{A1BADD77-6B12-4602-8EAB-717EF7BA234A}"/>
              </a:ext>
            </a:extLst>
          </p:cNvPr>
          <p:cNvSpPr>
            <a:spLocks noGrp="1"/>
          </p:cNvSpPr>
          <p:nvPr/>
        </p:nvSpPr>
        <p:spPr>
          <a:xfrm>
            <a:off x="4762500" y="2419350"/>
            <a:ext cx="2857500" cy="523875"/>
          </a:xfrm>
          <a:prstGeom prst="rect">
            <a:avLst/>
          </a:prstGeom>
          <a:noFill/>
          <a:ln w="0">
            <a:noFill/>
            <a:prstDash val="solid"/>
          </a:ln>
        </p:spPr>
        <p:txBody>
          <a:bodyPr wrap="square" lIns="0" tIns="0" rIns="0" bIns="0" anchor="t">
            <a:normAutofit/>
          </a:bodyPr>
          <a:lstStyle/>
          <a:p>
            <a:pPr algn="l">
              <a:lnSpc>
                <a:spcPct val="100000"/>
              </a:lnSpc>
              <a:buNone/>
              <a:defRPr sz="1950" b="0" i="0">
                <a:solidFill>
                  <a:srgbClr val="3E3D42"/>
                </a:solidFill>
                <a:latin typeface="Georgia"/>
                <a:ea typeface="Georgia"/>
                <a:cs typeface="Georgia"/>
              </a:defRPr>
            </a:pPr>
            <a:r>
              <a:rPr lang="en-GB" sz="1950" b="0" i="0" dirty="0">
                <a:solidFill>
                  <a:srgbClr val="3E3D42"/>
                </a:solidFill>
                <a:latin typeface="Georgia"/>
                <a:ea typeface="Georgia"/>
                <a:cs typeface="Georgia"/>
              </a:rPr>
              <a:t>Self-Care</a:t>
            </a:r>
            <a:endParaRPr sz="1950" b="0" i="0" dirty="0">
              <a:solidFill>
                <a:srgbClr val="3E3D42"/>
              </a:solidFill>
              <a:latin typeface="Georgia"/>
              <a:ea typeface="Georgia"/>
              <a:cs typeface="Georgia"/>
            </a:endParaRPr>
          </a:p>
        </p:txBody>
      </p:sp>
      <p:sp>
        <p:nvSpPr>
          <p:cNvPr id="7" name="Rectangle 6">
            <a:extLst>
              <a:ext uri="{FF2B5EF4-FFF2-40B4-BE49-F238E27FC236}">
                <a16:creationId xmlns:a16="http://schemas.microsoft.com/office/drawing/2014/main" id="{9FC1D853-F47B-4C35-B390-87C5DF9821D3}"/>
              </a:ext>
            </a:extLst>
          </p:cNvPr>
          <p:cNvSpPr>
            <a:spLocks noGrp="1"/>
          </p:cNvSpPr>
          <p:nvPr/>
        </p:nvSpPr>
        <p:spPr>
          <a:xfrm>
            <a:off x="4762500" y="2990850"/>
            <a:ext cx="2857500" cy="857250"/>
          </a:xfrm>
          <a:prstGeom prst="rect">
            <a:avLst/>
          </a:prstGeom>
          <a:noFill/>
          <a:ln w="0">
            <a:noFill/>
            <a:prstDash val="solid"/>
          </a:ln>
        </p:spPr>
        <p:txBody>
          <a:bodyPr wrap="square" lIns="0" tIns="0" rIns="0" bIns="0" anchor="t">
            <a:normAutofit/>
          </a:bodyPr>
          <a:lstStyle/>
          <a:p>
            <a:pPr algn="l">
              <a:lnSpc>
                <a:spcPct val="113000"/>
              </a:lnSpc>
              <a:buNone/>
              <a:defRPr sz="1350" b="0" i="0">
                <a:solidFill>
                  <a:srgbClr val="5C595C"/>
                </a:solidFill>
                <a:latin typeface="Aptos"/>
                <a:ea typeface="Aptos"/>
                <a:cs typeface="Aptos"/>
              </a:defRPr>
            </a:pPr>
            <a:r>
              <a:rPr lang="en-GB" sz="1350" dirty="0">
                <a:solidFill>
                  <a:srgbClr val="5C595C"/>
                </a:solidFill>
                <a:latin typeface="Aptos"/>
                <a:ea typeface="Aptos"/>
                <a:cs typeface="Aptos"/>
              </a:rPr>
              <a:t>Many veterinary professionals put their own needs behind their patients and clients</a:t>
            </a:r>
            <a:endParaRPr sz="1350" b="0" i="0" dirty="0">
              <a:solidFill>
                <a:srgbClr val="5C595C"/>
              </a:solidFill>
              <a:latin typeface="Aptos"/>
              <a:ea typeface="Aptos"/>
              <a:cs typeface="Aptos"/>
            </a:endParaRPr>
          </a:p>
        </p:txBody>
      </p:sp>
      <p:sp>
        <p:nvSpPr>
          <p:cNvPr id="8" name="Rectangle 7">
            <a:extLst>
              <a:ext uri="{FF2B5EF4-FFF2-40B4-BE49-F238E27FC236}">
                <a16:creationId xmlns:a16="http://schemas.microsoft.com/office/drawing/2014/main" id="{FC83B96F-5C9D-4599-8BE8-75424E2ACE2A}"/>
              </a:ext>
            </a:extLst>
          </p:cNvPr>
          <p:cNvSpPr>
            <a:spLocks noGrp="1"/>
          </p:cNvSpPr>
          <p:nvPr/>
        </p:nvSpPr>
        <p:spPr>
          <a:xfrm>
            <a:off x="8286750" y="2000250"/>
            <a:ext cx="571500" cy="266700"/>
          </a:xfrm>
          <a:prstGeom prst="rect">
            <a:avLst/>
          </a:prstGeom>
          <a:noFill/>
          <a:ln w="0">
            <a:noFill/>
            <a:prstDash val="solid"/>
          </a:ln>
        </p:spPr>
        <p:txBody>
          <a:bodyPr wrap="square" lIns="0" tIns="0" rIns="0" bIns="0" anchor="t">
            <a:normAutofit fontScale="92593"/>
          </a:bodyPr>
          <a:lstStyle/>
          <a:p>
            <a:pPr algn="l">
              <a:lnSpc>
                <a:spcPct val="105000"/>
              </a:lnSpc>
              <a:buNone/>
              <a:defRPr sz="1800" b="1" i="0">
                <a:solidFill>
                  <a:srgbClr val="00A5A5"/>
                </a:solidFill>
                <a:latin typeface="Georgia"/>
                <a:ea typeface="Georgia"/>
                <a:cs typeface="Georgia"/>
              </a:defRPr>
            </a:pPr>
            <a:r>
              <a:rPr sz="1800" b="1" i="0">
                <a:solidFill>
                  <a:srgbClr val="00A5A5"/>
                </a:solidFill>
                <a:latin typeface="Georgia"/>
                <a:ea typeface="Georgia"/>
                <a:cs typeface="Georgia"/>
              </a:rPr>
              <a:t>02</a:t>
            </a:r>
          </a:p>
        </p:txBody>
      </p:sp>
      <p:sp>
        <p:nvSpPr>
          <p:cNvPr id="9" name="Straight Connector 8">
            <a:extLst>
              <a:ext uri="{FF2B5EF4-FFF2-40B4-BE49-F238E27FC236}">
                <a16:creationId xmlns:a16="http://schemas.microsoft.com/office/drawing/2014/main" id="{FD1BB93A-10E9-40CB-B27F-43E95F82FFA8}"/>
              </a:ext>
            </a:extLst>
          </p:cNvPr>
          <p:cNvSpPr>
            <a:spLocks noGrp="1"/>
          </p:cNvSpPr>
          <p:nvPr/>
        </p:nvSpPr>
        <p:spPr>
          <a:xfrm>
            <a:off x="8877300" y="2143125"/>
            <a:ext cx="2238375" cy="0"/>
          </a:xfrm>
          <a:prstGeom prst="line">
            <a:avLst/>
          </a:prstGeom>
          <a:noFill/>
          <a:ln w="14288">
            <a:solidFill>
              <a:srgbClr val="BBAE9F"/>
            </a:solidFill>
            <a:prstDash val="solid"/>
          </a:ln>
        </p:spPr>
        <p:txBody>
          <a:bodyPr/>
          <a:lstStyle/>
          <a:p>
            <a:endParaRPr lang="en-GB"/>
          </a:p>
        </p:txBody>
      </p:sp>
      <p:sp>
        <p:nvSpPr>
          <p:cNvPr id="10" name="Rectangle 9">
            <a:extLst>
              <a:ext uri="{FF2B5EF4-FFF2-40B4-BE49-F238E27FC236}">
                <a16:creationId xmlns:a16="http://schemas.microsoft.com/office/drawing/2014/main" id="{72E70199-A1C8-4F4E-B1FC-8AD6335565B8}"/>
              </a:ext>
            </a:extLst>
          </p:cNvPr>
          <p:cNvSpPr>
            <a:spLocks noGrp="1"/>
          </p:cNvSpPr>
          <p:nvPr/>
        </p:nvSpPr>
        <p:spPr>
          <a:xfrm>
            <a:off x="8286750" y="2419350"/>
            <a:ext cx="2857500" cy="523875"/>
          </a:xfrm>
          <a:prstGeom prst="rect">
            <a:avLst/>
          </a:prstGeom>
          <a:noFill/>
          <a:ln w="0">
            <a:noFill/>
            <a:prstDash val="solid"/>
          </a:ln>
        </p:spPr>
        <p:txBody>
          <a:bodyPr wrap="square" lIns="0" tIns="0" rIns="0" bIns="0" anchor="t">
            <a:normAutofit fontScale="95641"/>
          </a:bodyPr>
          <a:lstStyle/>
          <a:p>
            <a:pPr algn="l">
              <a:lnSpc>
                <a:spcPct val="100000"/>
              </a:lnSpc>
              <a:buNone/>
              <a:defRPr sz="1950" b="0" i="0">
                <a:solidFill>
                  <a:srgbClr val="3E3D42"/>
                </a:solidFill>
                <a:latin typeface="Georgia"/>
                <a:ea typeface="Georgia"/>
                <a:cs typeface="Georgia"/>
              </a:defRPr>
            </a:pPr>
            <a:r>
              <a:rPr lang="en-GB" sz="1950" b="0" i="0" dirty="0">
                <a:solidFill>
                  <a:srgbClr val="3E3D42"/>
                </a:solidFill>
                <a:latin typeface="Georgia"/>
                <a:ea typeface="Georgia"/>
                <a:cs typeface="Georgia"/>
              </a:rPr>
              <a:t>Perfectionism</a:t>
            </a:r>
            <a:endParaRPr sz="1950" b="0" i="0" dirty="0">
              <a:solidFill>
                <a:srgbClr val="3E3D42"/>
              </a:solidFill>
              <a:latin typeface="Georgia"/>
              <a:ea typeface="Georgia"/>
              <a:cs typeface="Georgia"/>
            </a:endParaRPr>
          </a:p>
        </p:txBody>
      </p:sp>
      <p:sp>
        <p:nvSpPr>
          <p:cNvPr id="11" name="Rectangle 10">
            <a:extLst>
              <a:ext uri="{FF2B5EF4-FFF2-40B4-BE49-F238E27FC236}">
                <a16:creationId xmlns:a16="http://schemas.microsoft.com/office/drawing/2014/main" id="{6C0E7FCE-0260-4C1F-9E51-DFC01FD746CB}"/>
              </a:ext>
            </a:extLst>
          </p:cNvPr>
          <p:cNvSpPr>
            <a:spLocks noGrp="1"/>
          </p:cNvSpPr>
          <p:nvPr/>
        </p:nvSpPr>
        <p:spPr>
          <a:xfrm>
            <a:off x="8286750" y="2990850"/>
            <a:ext cx="2857500" cy="857250"/>
          </a:xfrm>
          <a:prstGeom prst="rect">
            <a:avLst/>
          </a:prstGeom>
          <a:noFill/>
          <a:ln w="0">
            <a:noFill/>
            <a:prstDash val="solid"/>
          </a:ln>
        </p:spPr>
        <p:txBody>
          <a:bodyPr wrap="square" lIns="0" tIns="0" rIns="0" bIns="0" anchor="t">
            <a:normAutofit/>
          </a:bodyPr>
          <a:lstStyle/>
          <a:p>
            <a:pPr algn="l">
              <a:lnSpc>
                <a:spcPct val="113000"/>
              </a:lnSpc>
              <a:buNone/>
              <a:defRPr sz="1350" b="0" i="0">
                <a:solidFill>
                  <a:srgbClr val="5C595C"/>
                </a:solidFill>
                <a:latin typeface="Aptos"/>
                <a:ea typeface="Aptos"/>
                <a:cs typeface="Aptos"/>
              </a:defRPr>
            </a:pPr>
            <a:r>
              <a:rPr lang="en-GB" sz="1350" b="0" i="0" dirty="0">
                <a:solidFill>
                  <a:srgbClr val="5C595C"/>
                </a:solidFill>
                <a:latin typeface="Aptos"/>
                <a:ea typeface="Aptos"/>
                <a:cs typeface="Aptos"/>
              </a:rPr>
              <a:t>Many veterinary professionals struggle with good enough </a:t>
            </a:r>
            <a:endParaRPr sz="1350" b="0" i="0" dirty="0">
              <a:solidFill>
                <a:srgbClr val="5C595C"/>
              </a:solidFill>
              <a:latin typeface="Aptos"/>
              <a:ea typeface="Aptos"/>
              <a:cs typeface="Aptos"/>
            </a:endParaRPr>
          </a:p>
        </p:txBody>
      </p:sp>
      <p:sp>
        <p:nvSpPr>
          <p:cNvPr id="12" name="Rectangle 11">
            <a:extLst>
              <a:ext uri="{FF2B5EF4-FFF2-40B4-BE49-F238E27FC236}">
                <a16:creationId xmlns:a16="http://schemas.microsoft.com/office/drawing/2014/main" id="{EA25BDBF-1C25-48DA-8D93-F7D7415D6371}"/>
              </a:ext>
            </a:extLst>
          </p:cNvPr>
          <p:cNvSpPr>
            <a:spLocks noGrp="1"/>
          </p:cNvSpPr>
          <p:nvPr/>
        </p:nvSpPr>
        <p:spPr>
          <a:xfrm>
            <a:off x="4762500" y="4095750"/>
            <a:ext cx="571500" cy="266700"/>
          </a:xfrm>
          <a:prstGeom prst="rect">
            <a:avLst/>
          </a:prstGeom>
          <a:noFill/>
          <a:ln w="0">
            <a:noFill/>
            <a:prstDash val="solid"/>
          </a:ln>
        </p:spPr>
        <p:txBody>
          <a:bodyPr wrap="square" lIns="0" tIns="0" rIns="0" bIns="0" anchor="t">
            <a:normAutofit fontScale="92593"/>
          </a:bodyPr>
          <a:lstStyle/>
          <a:p>
            <a:pPr algn="l">
              <a:lnSpc>
                <a:spcPct val="105000"/>
              </a:lnSpc>
              <a:buNone/>
              <a:defRPr sz="1800" b="1" i="0">
                <a:solidFill>
                  <a:srgbClr val="00A5A5"/>
                </a:solidFill>
                <a:latin typeface="Georgia"/>
                <a:ea typeface="Georgia"/>
                <a:cs typeface="Georgia"/>
              </a:defRPr>
            </a:pPr>
            <a:r>
              <a:rPr sz="1800" b="1" i="0">
                <a:solidFill>
                  <a:srgbClr val="00A5A5"/>
                </a:solidFill>
                <a:latin typeface="Georgia"/>
                <a:ea typeface="Georgia"/>
                <a:cs typeface="Georgia"/>
              </a:rPr>
              <a:t>03</a:t>
            </a:r>
          </a:p>
        </p:txBody>
      </p:sp>
      <p:sp>
        <p:nvSpPr>
          <p:cNvPr id="13" name="Straight Connector 12">
            <a:extLst>
              <a:ext uri="{FF2B5EF4-FFF2-40B4-BE49-F238E27FC236}">
                <a16:creationId xmlns:a16="http://schemas.microsoft.com/office/drawing/2014/main" id="{E9ED1793-01B7-42BE-A5F4-D21424A8C5A3}"/>
              </a:ext>
            </a:extLst>
          </p:cNvPr>
          <p:cNvSpPr>
            <a:spLocks noGrp="1"/>
          </p:cNvSpPr>
          <p:nvPr/>
        </p:nvSpPr>
        <p:spPr>
          <a:xfrm>
            <a:off x="5353050" y="4238625"/>
            <a:ext cx="2238375" cy="0"/>
          </a:xfrm>
          <a:prstGeom prst="line">
            <a:avLst/>
          </a:prstGeom>
          <a:noFill/>
          <a:ln w="14288">
            <a:solidFill>
              <a:srgbClr val="BBAE9F"/>
            </a:solidFill>
            <a:prstDash val="solid"/>
          </a:ln>
        </p:spPr>
        <p:txBody>
          <a:bodyPr/>
          <a:lstStyle/>
          <a:p>
            <a:endParaRPr lang="en-GB"/>
          </a:p>
        </p:txBody>
      </p:sp>
      <p:sp>
        <p:nvSpPr>
          <p:cNvPr id="14" name="Rectangle 13">
            <a:extLst>
              <a:ext uri="{FF2B5EF4-FFF2-40B4-BE49-F238E27FC236}">
                <a16:creationId xmlns:a16="http://schemas.microsoft.com/office/drawing/2014/main" id="{5F64F251-9960-41DB-A900-1239846E4415}"/>
              </a:ext>
            </a:extLst>
          </p:cNvPr>
          <p:cNvSpPr>
            <a:spLocks noGrp="1"/>
          </p:cNvSpPr>
          <p:nvPr/>
        </p:nvSpPr>
        <p:spPr>
          <a:xfrm>
            <a:off x="4762500" y="4514850"/>
            <a:ext cx="2857500" cy="523875"/>
          </a:xfrm>
          <a:prstGeom prst="rect">
            <a:avLst/>
          </a:prstGeom>
          <a:noFill/>
          <a:ln w="0">
            <a:noFill/>
            <a:prstDash val="solid"/>
          </a:ln>
        </p:spPr>
        <p:txBody>
          <a:bodyPr wrap="square" lIns="0" tIns="0" rIns="0" bIns="0" anchor="t">
            <a:normAutofit fontScale="95641"/>
          </a:bodyPr>
          <a:lstStyle/>
          <a:p>
            <a:pPr algn="l">
              <a:lnSpc>
                <a:spcPct val="100000"/>
              </a:lnSpc>
              <a:buNone/>
              <a:defRPr sz="1950" b="0" i="0">
                <a:solidFill>
                  <a:srgbClr val="3E3D42"/>
                </a:solidFill>
                <a:latin typeface="Georgia"/>
                <a:ea typeface="Georgia"/>
                <a:cs typeface="Georgia"/>
              </a:defRPr>
            </a:pPr>
            <a:r>
              <a:rPr lang="en-GB" sz="1950" b="0" i="0" dirty="0">
                <a:solidFill>
                  <a:srgbClr val="3E3D42"/>
                </a:solidFill>
                <a:latin typeface="Georgia"/>
                <a:ea typeface="Georgia"/>
                <a:cs typeface="Georgia"/>
              </a:rPr>
              <a:t>Hidden curriculum</a:t>
            </a:r>
            <a:endParaRPr sz="1950" b="0" i="0" dirty="0">
              <a:solidFill>
                <a:srgbClr val="3E3D42"/>
              </a:solidFill>
              <a:latin typeface="Georgia"/>
              <a:ea typeface="Georgia"/>
              <a:cs typeface="Georgia"/>
            </a:endParaRPr>
          </a:p>
        </p:txBody>
      </p:sp>
      <p:sp>
        <p:nvSpPr>
          <p:cNvPr id="15" name="Rectangle 14">
            <a:extLst>
              <a:ext uri="{FF2B5EF4-FFF2-40B4-BE49-F238E27FC236}">
                <a16:creationId xmlns:a16="http://schemas.microsoft.com/office/drawing/2014/main" id="{2D03D714-5C73-492C-AFA7-EFF315CFE541}"/>
              </a:ext>
            </a:extLst>
          </p:cNvPr>
          <p:cNvSpPr>
            <a:spLocks noGrp="1"/>
          </p:cNvSpPr>
          <p:nvPr/>
        </p:nvSpPr>
        <p:spPr>
          <a:xfrm>
            <a:off x="4762500" y="5086350"/>
            <a:ext cx="2857500" cy="857250"/>
          </a:xfrm>
          <a:prstGeom prst="rect">
            <a:avLst/>
          </a:prstGeom>
          <a:noFill/>
          <a:ln w="0">
            <a:noFill/>
            <a:prstDash val="solid"/>
          </a:ln>
        </p:spPr>
        <p:txBody>
          <a:bodyPr wrap="square" lIns="0" tIns="0" rIns="0" bIns="0" anchor="t">
            <a:normAutofit lnSpcReduction="10000"/>
          </a:bodyPr>
          <a:lstStyle/>
          <a:p>
            <a:pPr algn="l">
              <a:lnSpc>
                <a:spcPct val="113000"/>
              </a:lnSpc>
              <a:buNone/>
              <a:defRPr sz="1350" b="0" i="0">
                <a:solidFill>
                  <a:srgbClr val="5C595C"/>
                </a:solidFill>
                <a:latin typeface="Aptos"/>
                <a:ea typeface="Aptos"/>
                <a:cs typeface="Aptos"/>
              </a:defRPr>
            </a:pPr>
            <a:r>
              <a:rPr lang="en-GB" sz="1350" dirty="0">
                <a:solidFill>
                  <a:srgbClr val="5C595C"/>
                </a:solidFill>
                <a:latin typeface="Aptos"/>
                <a:ea typeface="Aptos"/>
                <a:cs typeface="Aptos"/>
              </a:rPr>
              <a:t>Many veterinary professionals have a feeling that they should be able to manage. Asking for help can be perceived as weakness.</a:t>
            </a:r>
            <a:endParaRPr sz="1350" b="0" i="0" dirty="0">
              <a:solidFill>
                <a:srgbClr val="5C595C"/>
              </a:solidFill>
              <a:latin typeface="Aptos"/>
              <a:ea typeface="Aptos"/>
              <a:cs typeface="Aptos"/>
            </a:endParaRPr>
          </a:p>
        </p:txBody>
      </p:sp>
      <p:sp>
        <p:nvSpPr>
          <p:cNvPr id="16" name="Rectangle 15">
            <a:extLst>
              <a:ext uri="{FF2B5EF4-FFF2-40B4-BE49-F238E27FC236}">
                <a16:creationId xmlns:a16="http://schemas.microsoft.com/office/drawing/2014/main" id="{93315ABE-74C6-414B-A0CF-BF3475064145}"/>
              </a:ext>
            </a:extLst>
          </p:cNvPr>
          <p:cNvSpPr>
            <a:spLocks noGrp="1"/>
          </p:cNvSpPr>
          <p:nvPr/>
        </p:nvSpPr>
        <p:spPr>
          <a:xfrm>
            <a:off x="8286750" y="4095750"/>
            <a:ext cx="571500" cy="266700"/>
          </a:xfrm>
          <a:prstGeom prst="rect">
            <a:avLst/>
          </a:prstGeom>
          <a:noFill/>
          <a:ln w="0">
            <a:noFill/>
            <a:prstDash val="solid"/>
          </a:ln>
        </p:spPr>
        <p:txBody>
          <a:bodyPr wrap="square" lIns="0" tIns="0" rIns="0" bIns="0" anchor="t">
            <a:normAutofit fontScale="92593"/>
          </a:bodyPr>
          <a:lstStyle/>
          <a:p>
            <a:pPr algn="l">
              <a:lnSpc>
                <a:spcPct val="105000"/>
              </a:lnSpc>
              <a:buNone/>
              <a:defRPr sz="1800" b="1" i="0">
                <a:solidFill>
                  <a:srgbClr val="00A5A5"/>
                </a:solidFill>
                <a:latin typeface="Georgia"/>
                <a:ea typeface="Georgia"/>
                <a:cs typeface="Georgia"/>
              </a:defRPr>
            </a:pPr>
            <a:r>
              <a:rPr sz="1800" b="1" i="0">
                <a:solidFill>
                  <a:srgbClr val="00A5A5"/>
                </a:solidFill>
                <a:latin typeface="Georgia"/>
                <a:ea typeface="Georgia"/>
                <a:cs typeface="Georgia"/>
              </a:rPr>
              <a:t>04</a:t>
            </a:r>
          </a:p>
        </p:txBody>
      </p:sp>
      <p:sp>
        <p:nvSpPr>
          <p:cNvPr id="17" name="Straight Connector 16">
            <a:extLst>
              <a:ext uri="{FF2B5EF4-FFF2-40B4-BE49-F238E27FC236}">
                <a16:creationId xmlns:a16="http://schemas.microsoft.com/office/drawing/2014/main" id="{55226298-10F7-44A0-A9C7-0E43E666DB73}"/>
              </a:ext>
            </a:extLst>
          </p:cNvPr>
          <p:cNvSpPr>
            <a:spLocks noGrp="1"/>
          </p:cNvSpPr>
          <p:nvPr/>
        </p:nvSpPr>
        <p:spPr>
          <a:xfrm>
            <a:off x="8877300" y="4238625"/>
            <a:ext cx="2238375" cy="0"/>
          </a:xfrm>
          <a:prstGeom prst="line">
            <a:avLst/>
          </a:prstGeom>
          <a:noFill/>
          <a:ln w="14288">
            <a:solidFill>
              <a:srgbClr val="BBAE9F"/>
            </a:solidFill>
            <a:prstDash val="solid"/>
          </a:ln>
        </p:spPr>
        <p:txBody>
          <a:bodyPr/>
          <a:lstStyle/>
          <a:p>
            <a:endParaRPr lang="en-GB"/>
          </a:p>
        </p:txBody>
      </p:sp>
      <p:sp>
        <p:nvSpPr>
          <p:cNvPr id="18" name="Rectangle 17">
            <a:extLst>
              <a:ext uri="{FF2B5EF4-FFF2-40B4-BE49-F238E27FC236}">
                <a16:creationId xmlns:a16="http://schemas.microsoft.com/office/drawing/2014/main" id="{FD61FF32-7D14-4C05-B7AF-5AF7248316F0}"/>
              </a:ext>
            </a:extLst>
          </p:cNvPr>
          <p:cNvSpPr>
            <a:spLocks noGrp="1"/>
          </p:cNvSpPr>
          <p:nvPr/>
        </p:nvSpPr>
        <p:spPr>
          <a:xfrm>
            <a:off x="8286750" y="4514850"/>
            <a:ext cx="2857500" cy="523875"/>
          </a:xfrm>
          <a:prstGeom prst="rect">
            <a:avLst/>
          </a:prstGeom>
          <a:noFill/>
          <a:ln w="0">
            <a:noFill/>
            <a:prstDash val="solid"/>
          </a:ln>
        </p:spPr>
        <p:txBody>
          <a:bodyPr wrap="square" lIns="0" tIns="0" rIns="0" bIns="0" anchor="t">
            <a:normAutofit fontScale="92500" lnSpcReduction="10000"/>
          </a:bodyPr>
          <a:lstStyle/>
          <a:p>
            <a:pPr algn="l">
              <a:lnSpc>
                <a:spcPct val="100000"/>
              </a:lnSpc>
              <a:buNone/>
              <a:defRPr sz="1950" b="0" i="0">
                <a:solidFill>
                  <a:srgbClr val="3E3D42"/>
                </a:solidFill>
                <a:latin typeface="Georgia"/>
                <a:ea typeface="Georgia"/>
                <a:cs typeface="Georgia"/>
              </a:defRPr>
            </a:pPr>
            <a:r>
              <a:rPr lang="en-GB" sz="1950" b="0" i="0" dirty="0">
                <a:solidFill>
                  <a:srgbClr val="3E3D42"/>
                </a:solidFill>
                <a:latin typeface="Georgia"/>
                <a:ea typeface="Georgia"/>
                <a:cs typeface="Georgia"/>
              </a:rPr>
              <a:t>Burnout and Compassion Fatigue</a:t>
            </a:r>
            <a:endParaRPr sz="1950" b="0" i="0" dirty="0">
              <a:solidFill>
                <a:srgbClr val="3E3D42"/>
              </a:solidFill>
              <a:latin typeface="Georgia"/>
              <a:ea typeface="Georgia"/>
              <a:cs typeface="Georgia"/>
            </a:endParaRPr>
          </a:p>
        </p:txBody>
      </p:sp>
      <p:sp>
        <p:nvSpPr>
          <p:cNvPr id="19" name="Rectangle 18">
            <a:extLst>
              <a:ext uri="{FF2B5EF4-FFF2-40B4-BE49-F238E27FC236}">
                <a16:creationId xmlns:a16="http://schemas.microsoft.com/office/drawing/2014/main" id="{E263142D-DC63-4A3F-9F4A-C72A8ED42AD5}"/>
              </a:ext>
            </a:extLst>
          </p:cNvPr>
          <p:cNvSpPr>
            <a:spLocks noGrp="1"/>
          </p:cNvSpPr>
          <p:nvPr/>
        </p:nvSpPr>
        <p:spPr>
          <a:xfrm>
            <a:off x="8286750" y="5086350"/>
            <a:ext cx="2857500" cy="857250"/>
          </a:xfrm>
          <a:prstGeom prst="rect">
            <a:avLst/>
          </a:prstGeom>
          <a:noFill/>
          <a:ln w="0">
            <a:noFill/>
            <a:prstDash val="solid"/>
          </a:ln>
        </p:spPr>
        <p:txBody>
          <a:bodyPr wrap="square" lIns="0" tIns="0" rIns="0" bIns="0" anchor="t">
            <a:normAutofit/>
          </a:bodyPr>
          <a:lstStyle/>
          <a:p>
            <a:pPr algn="l">
              <a:lnSpc>
                <a:spcPct val="113000"/>
              </a:lnSpc>
              <a:buNone/>
              <a:defRPr sz="1350" b="0" i="0">
                <a:solidFill>
                  <a:srgbClr val="5C595C"/>
                </a:solidFill>
                <a:latin typeface="Aptos"/>
                <a:ea typeface="Aptos"/>
                <a:cs typeface="Aptos"/>
              </a:defRPr>
            </a:pPr>
            <a:r>
              <a:rPr lang="en-GB" sz="1350" b="0" i="0" dirty="0">
                <a:solidFill>
                  <a:srgbClr val="5C595C"/>
                </a:solidFill>
                <a:latin typeface="Aptos"/>
                <a:ea typeface="Aptos"/>
                <a:cs typeface="Aptos"/>
              </a:rPr>
              <a:t>Many times, the job can take more tha</a:t>
            </a:r>
            <a:r>
              <a:rPr lang="en-GB" sz="1350" dirty="0">
                <a:solidFill>
                  <a:srgbClr val="5C595C"/>
                </a:solidFill>
                <a:latin typeface="Aptos"/>
                <a:ea typeface="Aptos"/>
                <a:cs typeface="Aptos"/>
              </a:rPr>
              <a:t>n it gives from veterinary professionals</a:t>
            </a:r>
            <a:endParaRPr sz="1350" b="0" i="0" dirty="0">
              <a:solidFill>
                <a:srgbClr val="5C595C"/>
              </a:solidFill>
              <a:latin typeface="Aptos"/>
              <a:ea typeface="Aptos"/>
              <a:cs typeface="Aptos"/>
            </a:endParaRPr>
          </a:p>
        </p:txBody>
      </p:sp>
      <p:sp>
        <p:nvSpPr>
          <p:cNvPr id="24" name="Rectangle 23">
            <a:extLst>
              <a:ext uri="{FF2B5EF4-FFF2-40B4-BE49-F238E27FC236}">
                <a16:creationId xmlns:a16="http://schemas.microsoft.com/office/drawing/2014/main" id="{7A21FFED-8C73-6DBE-25CB-589B649E23A8}"/>
              </a:ext>
            </a:extLst>
          </p:cNvPr>
          <p:cNvSpPr>
            <a:spLocks noGrp="1"/>
          </p:cNvSpPr>
          <p:nvPr/>
        </p:nvSpPr>
        <p:spPr>
          <a:xfrm>
            <a:off x="2009775" y="6543675"/>
            <a:ext cx="2857500" cy="857250"/>
          </a:xfrm>
          <a:prstGeom prst="rect">
            <a:avLst/>
          </a:prstGeom>
          <a:noFill/>
          <a:ln w="0">
            <a:noFill/>
            <a:prstDash val="solid"/>
          </a:ln>
        </p:spPr>
        <p:txBody>
          <a:bodyPr wrap="square" lIns="0" tIns="0" rIns="0" bIns="0" anchor="t">
            <a:normAutofit/>
          </a:bodyPr>
          <a:lstStyle/>
          <a:p>
            <a:pPr algn="l">
              <a:lnSpc>
                <a:spcPct val="113000"/>
              </a:lnSpc>
              <a:buNone/>
              <a:defRPr sz="1350" b="0" i="0">
                <a:solidFill>
                  <a:srgbClr val="5C595C"/>
                </a:solidFill>
                <a:latin typeface="Aptos"/>
                <a:ea typeface="Aptos"/>
                <a:cs typeface="Aptos"/>
              </a:defRPr>
            </a:pPr>
            <a:r>
              <a:rPr lang="en-GB" sz="1350" b="0" i="0" dirty="0">
                <a:solidFill>
                  <a:srgbClr val="5C595C"/>
                </a:solidFill>
                <a:latin typeface="Aptos"/>
                <a:ea typeface="Aptos"/>
                <a:cs typeface="Aptos"/>
              </a:rPr>
              <a:t>Image by </a:t>
            </a:r>
            <a:r>
              <a:rPr lang="en-GB" sz="1350" b="0" i="0" dirty="0" err="1">
                <a:solidFill>
                  <a:srgbClr val="5C595C"/>
                </a:solidFill>
                <a:latin typeface="Aptos"/>
                <a:ea typeface="Aptos"/>
                <a:cs typeface="Aptos"/>
              </a:rPr>
              <a:t>Tylijura</a:t>
            </a:r>
            <a:r>
              <a:rPr lang="en-GB" sz="1350" b="0" i="0" dirty="0">
                <a:solidFill>
                  <a:srgbClr val="5C595C"/>
                </a:solidFill>
                <a:latin typeface="Aptos"/>
                <a:ea typeface="Aptos"/>
                <a:cs typeface="Aptos"/>
              </a:rPr>
              <a:t> from </a:t>
            </a:r>
            <a:r>
              <a:rPr lang="en-GB" sz="1350" b="0" i="0" dirty="0" err="1">
                <a:solidFill>
                  <a:srgbClr val="5C595C"/>
                </a:solidFill>
                <a:latin typeface="Aptos"/>
                <a:ea typeface="Aptos"/>
                <a:cs typeface="Aptos"/>
              </a:rPr>
              <a:t>Pixabay</a:t>
            </a:r>
            <a:endParaRPr sz="1350" b="0" i="0" dirty="0">
              <a:solidFill>
                <a:srgbClr val="5C595C"/>
              </a:solidFill>
              <a:latin typeface="Aptos"/>
              <a:ea typeface="Aptos"/>
              <a:cs typeface="Aptos"/>
            </a:endParaRPr>
          </a:p>
        </p:txBody>
      </p:sp>
    </p:spTree>
    <p:extLst>
      <p:ext uri="{BB962C8B-B14F-4D97-AF65-F5344CB8AC3E}">
        <p14:creationId xmlns:p14="http://schemas.microsoft.com/office/powerpoint/2010/main" val="18668095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4EFE7"/>
        </a:solidFill>
        <a:effectLst/>
      </p:bgPr>
    </p:bg>
    <p:spTree>
      <p:nvGrpSpPr>
        <p:cNvPr id="1" name="">
          <a:extLst>
            <a:ext uri="{FF2B5EF4-FFF2-40B4-BE49-F238E27FC236}">
              <a16:creationId xmlns:a16="http://schemas.microsoft.com/office/drawing/2014/main" id="{17864081-6190-10C1-7B2D-977AB197F50D}"/>
            </a:ext>
          </a:extLst>
        </p:cNvPr>
        <p:cNvGrpSpPr/>
        <p:nvPr/>
      </p:nvGrpSpPr>
      <p:grpSpPr>
        <a:xfrm>
          <a:off x="0" y="0"/>
          <a:ext cx="0" cy="0"/>
          <a:chOff x="0" y="0"/>
          <a:chExt cx="0" cy="0"/>
        </a:xfrm>
      </p:grpSpPr>
      <p:pic>
        <p:nvPicPr>
          <p:cNvPr id="23" name="Picture 22">
            <a:extLst>
              <a:ext uri="{FF2B5EF4-FFF2-40B4-BE49-F238E27FC236}">
                <a16:creationId xmlns:a16="http://schemas.microsoft.com/office/drawing/2014/main" id="{B0C7E8E8-B425-CB86-2D99-CD886D273683}"/>
              </a:ext>
            </a:extLst>
          </p:cNvPr>
          <p:cNvPicPr>
            <a:picLocks noChangeAspect="1"/>
          </p:cNvPicPr>
          <p:nvPr/>
        </p:nvPicPr>
        <p:blipFill>
          <a:blip r:embed="rId3">
            <a:extLst>
              <a:ext uri="{28A0092B-C50C-407E-A947-70E740481C1C}">
                <a14:useLocalDpi xmlns:a14="http://schemas.microsoft.com/office/drawing/2010/main" val="0"/>
              </a:ext>
            </a:extLst>
          </a:blip>
          <a:srcRect l="165" r="165"/>
          <a:stretch/>
        </p:blipFill>
        <p:spPr>
          <a:xfrm>
            <a:off x="0" y="0"/>
            <a:ext cx="4286250" cy="6858000"/>
          </a:xfrm>
          <a:prstGeom prst="rect">
            <a:avLst/>
          </a:prstGeom>
        </p:spPr>
      </p:pic>
      <p:sp>
        <p:nvSpPr>
          <p:cNvPr id="2" name="Rectangle 1">
            <a:extLst>
              <a:ext uri="{FF2B5EF4-FFF2-40B4-BE49-F238E27FC236}">
                <a16:creationId xmlns:a16="http://schemas.microsoft.com/office/drawing/2014/main" id="{EB3BCED1-B305-1B19-EC2B-C9A0813DD3B2}"/>
              </a:ext>
            </a:extLst>
          </p:cNvPr>
          <p:cNvSpPr>
            <a:spLocks noGrp="1"/>
          </p:cNvSpPr>
          <p:nvPr/>
        </p:nvSpPr>
        <p:spPr>
          <a:xfrm>
            <a:off x="9525" y="-9525"/>
            <a:ext cx="4286250" cy="6858000"/>
          </a:xfrm>
          <a:prstGeom prst="rect">
            <a:avLst/>
          </a:prstGeom>
          <a:solidFill>
            <a:srgbClr val="2D2D30">
              <a:alpha val="16000"/>
            </a:srgbClr>
          </a:solidFill>
          <a:ln w="0">
            <a:noFill/>
            <a:prstDash val="solid"/>
          </a:ln>
        </p:spPr>
        <p:txBody>
          <a:bodyPr/>
          <a:lstStyle/>
          <a:p>
            <a:endParaRPr lang="en-GB"/>
          </a:p>
        </p:txBody>
      </p:sp>
      <p:sp>
        <p:nvSpPr>
          <p:cNvPr id="3" name="Rectangle 2">
            <a:extLst>
              <a:ext uri="{FF2B5EF4-FFF2-40B4-BE49-F238E27FC236}">
                <a16:creationId xmlns:a16="http://schemas.microsoft.com/office/drawing/2014/main" id="{1AA05004-D0AB-0ACA-A98C-2B9813A42F60}"/>
              </a:ext>
            </a:extLst>
          </p:cNvPr>
          <p:cNvSpPr>
            <a:spLocks noGrp="1"/>
          </p:cNvSpPr>
          <p:nvPr/>
        </p:nvSpPr>
        <p:spPr>
          <a:xfrm>
            <a:off x="4762500" y="476250"/>
            <a:ext cx="6667500" cy="1066800"/>
          </a:xfrm>
          <a:prstGeom prst="rect">
            <a:avLst/>
          </a:prstGeom>
          <a:noFill/>
          <a:ln w="0">
            <a:noFill/>
            <a:prstDash val="solid"/>
          </a:ln>
        </p:spPr>
        <p:txBody>
          <a:bodyPr wrap="square" lIns="0" tIns="0" rIns="0" bIns="0" anchor="t">
            <a:normAutofit/>
          </a:bodyPr>
          <a:lstStyle/>
          <a:p>
            <a:pPr algn="l">
              <a:lnSpc>
                <a:spcPct val="98000"/>
              </a:lnSpc>
              <a:buNone/>
              <a:defRPr sz="3225" b="0" i="0">
                <a:solidFill>
                  <a:srgbClr val="3E3D42"/>
                </a:solidFill>
                <a:latin typeface="Georgia"/>
                <a:ea typeface="Georgia"/>
                <a:cs typeface="Georgia"/>
              </a:defRPr>
            </a:pPr>
            <a:r>
              <a:rPr lang="en-GB" sz="3225" dirty="0">
                <a:solidFill>
                  <a:srgbClr val="3E3D42"/>
                </a:solidFill>
                <a:latin typeface="Georgia"/>
                <a:ea typeface="Georgia"/>
                <a:cs typeface="Georgia"/>
              </a:rPr>
              <a:t>Compassion types</a:t>
            </a:r>
            <a:r>
              <a:rPr lang="en-GB" sz="3225" b="0" i="0" dirty="0">
                <a:solidFill>
                  <a:srgbClr val="3E3D42"/>
                </a:solidFill>
                <a:latin typeface="Georgia"/>
                <a:ea typeface="Georgia"/>
                <a:cs typeface="Georgia"/>
              </a:rPr>
              <a:t> </a:t>
            </a:r>
            <a:endParaRPr sz="3225" b="0" i="0" dirty="0">
              <a:solidFill>
                <a:srgbClr val="3E3D42"/>
              </a:solidFill>
              <a:latin typeface="Georgia"/>
              <a:ea typeface="Georgia"/>
              <a:cs typeface="Georgia"/>
            </a:endParaRPr>
          </a:p>
        </p:txBody>
      </p:sp>
      <p:sp>
        <p:nvSpPr>
          <p:cNvPr id="4" name="Rectangle 3">
            <a:extLst>
              <a:ext uri="{FF2B5EF4-FFF2-40B4-BE49-F238E27FC236}">
                <a16:creationId xmlns:a16="http://schemas.microsoft.com/office/drawing/2014/main" id="{14244160-02A7-EBF7-9069-AD0189758AA8}"/>
              </a:ext>
            </a:extLst>
          </p:cNvPr>
          <p:cNvSpPr>
            <a:spLocks noGrp="1"/>
          </p:cNvSpPr>
          <p:nvPr/>
        </p:nvSpPr>
        <p:spPr>
          <a:xfrm>
            <a:off x="4762500" y="2000250"/>
            <a:ext cx="571500" cy="266700"/>
          </a:xfrm>
          <a:prstGeom prst="rect">
            <a:avLst/>
          </a:prstGeom>
          <a:noFill/>
          <a:ln w="0">
            <a:noFill/>
            <a:prstDash val="solid"/>
          </a:ln>
        </p:spPr>
        <p:txBody>
          <a:bodyPr wrap="square" lIns="0" tIns="0" rIns="0" bIns="0" anchor="t">
            <a:normAutofit fontScale="92593"/>
          </a:bodyPr>
          <a:lstStyle/>
          <a:p>
            <a:pPr algn="l">
              <a:lnSpc>
                <a:spcPct val="105000"/>
              </a:lnSpc>
              <a:buNone/>
              <a:defRPr sz="1800" b="1" i="0">
                <a:solidFill>
                  <a:srgbClr val="00A5A5"/>
                </a:solidFill>
                <a:latin typeface="Georgia"/>
                <a:ea typeface="Georgia"/>
                <a:cs typeface="Georgia"/>
              </a:defRPr>
            </a:pPr>
            <a:r>
              <a:rPr sz="1800" b="1" i="0">
                <a:solidFill>
                  <a:srgbClr val="00A5A5"/>
                </a:solidFill>
                <a:latin typeface="Georgia"/>
                <a:ea typeface="Georgia"/>
                <a:cs typeface="Georgia"/>
              </a:rPr>
              <a:t>01</a:t>
            </a:r>
          </a:p>
        </p:txBody>
      </p:sp>
      <p:sp>
        <p:nvSpPr>
          <p:cNvPr id="5" name="Straight Connector 4">
            <a:extLst>
              <a:ext uri="{FF2B5EF4-FFF2-40B4-BE49-F238E27FC236}">
                <a16:creationId xmlns:a16="http://schemas.microsoft.com/office/drawing/2014/main" id="{CB792B7B-D82D-1561-1DA1-ABDA12CAFE29}"/>
              </a:ext>
            </a:extLst>
          </p:cNvPr>
          <p:cNvSpPr>
            <a:spLocks noGrp="1"/>
          </p:cNvSpPr>
          <p:nvPr/>
        </p:nvSpPr>
        <p:spPr>
          <a:xfrm>
            <a:off x="5353050" y="2143125"/>
            <a:ext cx="2238375" cy="0"/>
          </a:xfrm>
          <a:prstGeom prst="line">
            <a:avLst/>
          </a:prstGeom>
          <a:noFill/>
          <a:ln w="14288">
            <a:solidFill>
              <a:srgbClr val="BBAE9F"/>
            </a:solidFill>
            <a:prstDash val="solid"/>
          </a:ln>
        </p:spPr>
        <p:txBody>
          <a:bodyPr/>
          <a:lstStyle/>
          <a:p>
            <a:endParaRPr lang="en-GB"/>
          </a:p>
        </p:txBody>
      </p:sp>
      <p:sp>
        <p:nvSpPr>
          <p:cNvPr id="6" name="Rectangle 5">
            <a:extLst>
              <a:ext uri="{FF2B5EF4-FFF2-40B4-BE49-F238E27FC236}">
                <a16:creationId xmlns:a16="http://schemas.microsoft.com/office/drawing/2014/main" id="{80960B54-3F74-62DC-74C5-9979244DF363}"/>
              </a:ext>
            </a:extLst>
          </p:cNvPr>
          <p:cNvSpPr>
            <a:spLocks noGrp="1"/>
          </p:cNvSpPr>
          <p:nvPr/>
        </p:nvSpPr>
        <p:spPr>
          <a:xfrm>
            <a:off x="4762500" y="2419350"/>
            <a:ext cx="2857500" cy="523875"/>
          </a:xfrm>
          <a:prstGeom prst="rect">
            <a:avLst/>
          </a:prstGeom>
          <a:noFill/>
          <a:ln w="0">
            <a:noFill/>
            <a:prstDash val="solid"/>
          </a:ln>
        </p:spPr>
        <p:txBody>
          <a:bodyPr wrap="square" lIns="0" tIns="0" rIns="0" bIns="0" anchor="t">
            <a:normAutofit/>
          </a:bodyPr>
          <a:lstStyle/>
          <a:p>
            <a:pPr algn="l">
              <a:lnSpc>
                <a:spcPct val="100000"/>
              </a:lnSpc>
              <a:buNone/>
              <a:defRPr sz="1950" b="0" i="0">
                <a:solidFill>
                  <a:srgbClr val="3E3D42"/>
                </a:solidFill>
                <a:latin typeface="Georgia"/>
                <a:ea typeface="Georgia"/>
                <a:cs typeface="Georgia"/>
              </a:defRPr>
            </a:pPr>
            <a:r>
              <a:rPr lang="en-GB" sz="1950" b="0" i="0" dirty="0">
                <a:solidFill>
                  <a:srgbClr val="3E3D42"/>
                </a:solidFill>
                <a:latin typeface="Georgia"/>
                <a:ea typeface="Georgia"/>
                <a:cs typeface="Georgia"/>
              </a:rPr>
              <a:t>Self to self</a:t>
            </a:r>
            <a:endParaRPr sz="1950" b="0" i="0" dirty="0">
              <a:solidFill>
                <a:srgbClr val="3E3D42"/>
              </a:solidFill>
              <a:latin typeface="Georgia"/>
              <a:ea typeface="Georgia"/>
              <a:cs typeface="Georgia"/>
            </a:endParaRPr>
          </a:p>
        </p:txBody>
      </p:sp>
      <p:sp>
        <p:nvSpPr>
          <p:cNvPr id="7" name="Rectangle 6">
            <a:extLst>
              <a:ext uri="{FF2B5EF4-FFF2-40B4-BE49-F238E27FC236}">
                <a16:creationId xmlns:a16="http://schemas.microsoft.com/office/drawing/2014/main" id="{B82CDF88-DBFD-4167-E231-D0DAB01994CD}"/>
              </a:ext>
            </a:extLst>
          </p:cNvPr>
          <p:cNvSpPr>
            <a:spLocks noGrp="1"/>
          </p:cNvSpPr>
          <p:nvPr/>
        </p:nvSpPr>
        <p:spPr>
          <a:xfrm>
            <a:off x="4762500" y="2990850"/>
            <a:ext cx="2857500" cy="857250"/>
          </a:xfrm>
          <a:prstGeom prst="rect">
            <a:avLst/>
          </a:prstGeom>
          <a:noFill/>
          <a:ln w="0">
            <a:noFill/>
            <a:prstDash val="solid"/>
          </a:ln>
        </p:spPr>
        <p:txBody>
          <a:bodyPr wrap="square" lIns="0" tIns="0" rIns="0" bIns="0" anchor="t">
            <a:normAutofit/>
          </a:bodyPr>
          <a:lstStyle/>
          <a:p>
            <a:pPr algn="l">
              <a:lnSpc>
                <a:spcPct val="113000"/>
              </a:lnSpc>
              <a:buNone/>
              <a:defRPr sz="1350" b="0" i="0">
                <a:solidFill>
                  <a:srgbClr val="5C595C"/>
                </a:solidFill>
                <a:latin typeface="Aptos"/>
                <a:ea typeface="Aptos"/>
                <a:cs typeface="Aptos"/>
              </a:defRPr>
            </a:pPr>
            <a:r>
              <a:rPr lang="en-GB" sz="1350" b="0" i="0" dirty="0">
                <a:solidFill>
                  <a:srgbClr val="5C595C"/>
                </a:solidFill>
                <a:latin typeface="Aptos"/>
                <a:ea typeface="Aptos"/>
                <a:cs typeface="Aptos"/>
              </a:rPr>
              <a:t>The ability to be compassionate to oneself.</a:t>
            </a:r>
            <a:endParaRPr sz="1350" b="0" i="0" dirty="0">
              <a:solidFill>
                <a:srgbClr val="5C595C"/>
              </a:solidFill>
              <a:latin typeface="Aptos"/>
              <a:ea typeface="Aptos"/>
              <a:cs typeface="Aptos"/>
            </a:endParaRPr>
          </a:p>
        </p:txBody>
      </p:sp>
      <p:sp>
        <p:nvSpPr>
          <p:cNvPr id="8" name="Rectangle 7">
            <a:extLst>
              <a:ext uri="{FF2B5EF4-FFF2-40B4-BE49-F238E27FC236}">
                <a16:creationId xmlns:a16="http://schemas.microsoft.com/office/drawing/2014/main" id="{76E92393-A3E9-1419-B483-4DA4AB65F2C3}"/>
              </a:ext>
            </a:extLst>
          </p:cNvPr>
          <p:cNvSpPr>
            <a:spLocks noGrp="1"/>
          </p:cNvSpPr>
          <p:nvPr/>
        </p:nvSpPr>
        <p:spPr>
          <a:xfrm>
            <a:off x="8286750" y="2000250"/>
            <a:ext cx="571500" cy="266700"/>
          </a:xfrm>
          <a:prstGeom prst="rect">
            <a:avLst/>
          </a:prstGeom>
          <a:noFill/>
          <a:ln w="0">
            <a:noFill/>
            <a:prstDash val="solid"/>
          </a:ln>
        </p:spPr>
        <p:txBody>
          <a:bodyPr wrap="square" lIns="0" tIns="0" rIns="0" bIns="0" anchor="t">
            <a:normAutofit fontScale="92593"/>
          </a:bodyPr>
          <a:lstStyle/>
          <a:p>
            <a:pPr algn="l">
              <a:lnSpc>
                <a:spcPct val="105000"/>
              </a:lnSpc>
              <a:buNone/>
              <a:defRPr sz="1800" b="1" i="0">
                <a:solidFill>
                  <a:srgbClr val="00A5A5"/>
                </a:solidFill>
                <a:latin typeface="Georgia"/>
                <a:ea typeface="Georgia"/>
                <a:cs typeface="Georgia"/>
              </a:defRPr>
            </a:pPr>
            <a:r>
              <a:rPr sz="1800" b="1" i="0">
                <a:solidFill>
                  <a:srgbClr val="00A5A5"/>
                </a:solidFill>
                <a:latin typeface="Georgia"/>
                <a:ea typeface="Georgia"/>
                <a:cs typeface="Georgia"/>
              </a:rPr>
              <a:t>02</a:t>
            </a:r>
          </a:p>
        </p:txBody>
      </p:sp>
      <p:sp>
        <p:nvSpPr>
          <p:cNvPr id="9" name="Straight Connector 8">
            <a:extLst>
              <a:ext uri="{FF2B5EF4-FFF2-40B4-BE49-F238E27FC236}">
                <a16:creationId xmlns:a16="http://schemas.microsoft.com/office/drawing/2014/main" id="{E5E7D37E-2DC4-E8B5-F0AE-07DAAF6103C2}"/>
              </a:ext>
            </a:extLst>
          </p:cNvPr>
          <p:cNvSpPr>
            <a:spLocks noGrp="1"/>
          </p:cNvSpPr>
          <p:nvPr/>
        </p:nvSpPr>
        <p:spPr>
          <a:xfrm>
            <a:off x="8877300" y="2143125"/>
            <a:ext cx="2238375" cy="0"/>
          </a:xfrm>
          <a:prstGeom prst="line">
            <a:avLst/>
          </a:prstGeom>
          <a:noFill/>
          <a:ln w="14288">
            <a:solidFill>
              <a:srgbClr val="BBAE9F"/>
            </a:solidFill>
            <a:prstDash val="solid"/>
          </a:ln>
        </p:spPr>
        <p:txBody>
          <a:bodyPr/>
          <a:lstStyle/>
          <a:p>
            <a:endParaRPr lang="en-GB"/>
          </a:p>
        </p:txBody>
      </p:sp>
      <p:sp>
        <p:nvSpPr>
          <p:cNvPr id="10" name="Rectangle 9">
            <a:extLst>
              <a:ext uri="{FF2B5EF4-FFF2-40B4-BE49-F238E27FC236}">
                <a16:creationId xmlns:a16="http://schemas.microsoft.com/office/drawing/2014/main" id="{C2E71E32-7400-50D6-4B06-1CBC0BAD5405}"/>
              </a:ext>
            </a:extLst>
          </p:cNvPr>
          <p:cNvSpPr>
            <a:spLocks noGrp="1"/>
          </p:cNvSpPr>
          <p:nvPr/>
        </p:nvSpPr>
        <p:spPr>
          <a:xfrm>
            <a:off x="8286750" y="2419350"/>
            <a:ext cx="2857500" cy="523875"/>
          </a:xfrm>
          <a:prstGeom prst="rect">
            <a:avLst/>
          </a:prstGeom>
          <a:noFill/>
          <a:ln w="0">
            <a:noFill/>
            <a:prstDash val="solid"/>
          </a:ln>
        </p:spPr>
        <p:txBody>
          <a:bodyPr wrap="square" lIns="0" tIns="0" rIns="0" bIns="0" anchor="t">
            <a:normAutofit fontScale="95641"/>
          </a:bodyPr>
          <a:lstStyle/>
          <a:p>
            <a:pPr algn="l">
              <a:lnSpc>
                <a:spcPct val="100000"/>
              </a:lnSpc>
              <a:buNone/>
              <a:defRPr sz="1950" b="0" i="0">
                <a:solidFill>
                  <a:srgbClr val="3E3D42"/>
                </a:solidFill>
                <a:latin typeface="Georgia"/>
                <a:ea typeface="Georgia"/>
                <a:cs typeface="Georgia"/>
              </a:defRPr>
            </a:pPr>
            <a:r>
              <a:rPr lang="en-GB" sz="1950" dirty="0">
                <a:solidFill>
                  <a:srgbClr val="3E3D42"/>
                </a:solidFill>
                <a:latin typeface="Georgia"/>
                <a:ea typeface="Georgia"/>
                <a:cs typeface="Georgia"/>
              </a:rPr>
              <a:t>Others to self</a:t>
            </a:r>
            <a:endParaRPr sz="1950" b="0" i="0" dirty="0">
              <a:solidFill>
                <a:srgbClr val="3E3D42"/>
              </a:solidFill>
              <a:latin typeface="Georgia"/>
              <a:ea typeface="Georgia"/>
              <a:cs typeface="Georgia"/>
            </a:endParaRPr>
          </a:p>
        </p:txBody>
      </p:sp>
      <p:sp>
        <p:nvSpPr>
          <p:cNvPr id="11" name="Rectangle 10">
            <a:extLst>
              <a:ext uri="{FF2B5EF4-FFF2-40B4-BE49-F238E27FC236}">
                <a16:creationId xmlns:a16="http://schemas.microsoft.com/office/drawing/2014/main" id="{19C2A159-1B04-AF44-DE1D-7DCF30719788}"/>
              </a:ext>
            </a:extLst>
          </p:cNvPr>
          <p:cNvSpPr>
            <a:spLocks noGrp="1"/>
          </p:cNvSpPr>
          <p:nvPr/>
        </p:nvSpPr>
        <p:spPr>
          <a:xfrm>
            <a:off x="8286750" y="2990850"/>
            <a:ext cx="2857500" cy="857250"/>
          </a:xfrm>
          <a:prstGeom prst="rect">
            <a:avLst/>
          </a:prstGeom>
          <a:noFill/>
          <a:ln w="0">
            <a:noFill/>
            <a:prstDash val="solid"/>
          </a:ln>
        </p:spPr>
        <p:txBody>
          <a:bodyPr wrap="square" lIns="0" tIns="0" rIns="0" bIns="0" anchor="t">
            <a:normAutofit/>
          </a:bodyPr>
          <a:lstStyle/>
          <a:p>
            <a:pPr algn="l">
              <a:lnSpc>
                <a:spcPct val="113000"/>
              </a:lnSpc>
              <a:buNone/>
              <a:defRPr sz="1350" b="0" i="0">
                <a:solidFill>
                  <a:srgbClr val="5C595C"/>
                </a:solidFill>
                <a:latin typeface="Aptos"/>
                <a:ea typeface="Aptos"/>
                <a:cs typeface="Aptos"/>
              </a:defRPr>
            </a:pPr>
            <a:r>
              <a:rPr lang="en-GB" sz="1350" b="0" i="0" dirty="0">
                <a:solidFill>
                  <a:srgbClr val="5C595C"/>
                </a:solidFill>
                <a:latin typeface="Aptos"/>
                <a:ea typeface="Aptos"/>
                <a:cs typeface="Aptos"/>
              </a:rPr>
              <a:t>The ability to ask for and accept help from others.</a:t>
            </a:r>
            <a:endParaRPr sz="1350" b="0" i="0" dirty="0">
              <a:solidFill>
                <a:srgbClr val="5C595C"/>
              </a:solidFill>
              <a:latin typeface="Aptos"/>
              <a:ea typeface="Aptos"/>
              <a:cs typeface="Aptos"/>
            </a:endParaRPr>
          </a:p>
        </p:txBody>
      </p:sp>
      <p:sp>
        <p:nvSpPr>
          <p:cNvPr id="12" name="Rectangle 11">
            <a:extLst>
              <a:ext uri="{FF2B5EF4-FFF2-40B4-BE49-F238E27FC236}">
                <a16:creationId xmlns:a16="http://schemas.microsoft.com/office/drawing/2014/main" id="{535A7EAB-12F3-F493-0F43-6F2125F9A5C6}"/>
              </a:ext>
            </a:extLst>
          </p:cNvPr>
          <p:cNvSpPr>
            <a:spLocks noGrp="1"/>
          </p:cNvSpPr>
          <p:nvPr/>
        </p:nvSpPr>
        <p:spPr>
          <a:xfrm>
            <a:off x="4762500" y="4095750"/>
            <a:ext cx="571500" cy="266700"/>
          </a:xfrm>
          <a:prstGeom prst="rect">
            <a:avLst/>
          </a:prstGeom>
          <a:noFill/>
          <a:ln w="0">
            <a:noFill/>
            <a:prstDash val="solid"/>
          </a:ln>
        </p:spPr>
        <p:txBody>
          <a:bodyPr wrap="square" lIns="0" tIns="0" rIns="0" bIns="0" anchor="t">
            <a:normAutofit fontScale="92593"/>
          </a:bodyPr>
          <a:lstStyle/>
          <a:p>
            <a:pPr algn="l">
              <a:lnSpc>
                <a:spcPct val="105000"/>
              </a:lnSpc>
              <a:buNone/>
              <a:defRPr sz="1800" b="1" i="0">
                <a:solidFill>
                  <a:srgbClr val="00A5A5"/>
                </a:solidFill>
                <a:latin typeface="Georgia"/>
                <a:ea typeface="Georgia"/>
                <a:cs typeface="Georgia"/>
              </a:defRPr>
            </a:pPr>
            <a:r>
              <a:rPr sz="1800" b="1" i="0">
                <a:solidFill>
                  <a:srgbClr val="00A5A5"/>
                </a:solidFill>
                <a:latin typeface="Georgia"/>
                <a:ea typeface="Georgia"/>
                <a:cs typeface="Georgia"/>
              </a:rPr>
              <a:t>03</a:t>
            </a:r>
          </a:p>
        </p:txBody>
      </p:sp>
      <p:sp>
        <p:nvSpPr>
          <p:cNvPr id="13" name="Straight Connector 12">
            <a:extLst>
              <a:ext uri="{FF2B5EF4-FFF2-40B4-BE49-F238E27FC236}">
                <a16:creationId xmlns:a16="http://schemas.microsoft.com/office/drawing/2014/main" id="{ECB4FD0D-7851-EDBF-C4B0-98D1DD728FA0}"/>
              </a:ext>
            </a:extLst>
          </p:cNvPr>
          <p:cNvSpPr>
            <a:spLocks noGrp="1"/>
          </p:cNvSpPr>
          <p:nvPr/>
        </p:nvSpPr>
        <p:spPr>
          <a:xfrm>
            <a:off x="5353050" y="4238625"/>
            <a:ext cx="2238375" cy="0"/>
          </a:xfrm>
          <a:prstGeom prst="line">
            <a:avLst/>
          </a:prstGeom>
          <a:noFill/>
          <a:ln w="14288">
            <a:solidFill>
              <a:srgbClr val="BBAE9F"/>
            </a:solidFill>
            <a:prstDash val="solid"/>
          </a:ln>
        </p:spPr>
        <p:txBody>
          <a:bodyPr/>
          <a:lstStyle/>
          <a:p>
            <a:endParaRPr lang="en-GB"/>
          </a:p>
        </p:txBody>
      </p:sp>
      <p:sp>
        <p:nvSpPr>
          <p:cNvPr id="14" name="Rectangle 13">
            <a:extLst>
              <a:ext uri="{FF2B5EF4-FFF2-40B4-BE49-F238E27FC236}">
                <a16:creationId xmlns:a16="http://schemas.microsoft.com/office/drawing/2014/main" id="{2456C1F1-2D6A-F33A-BF50-2DDCDB1015F3}"/>
              </a:ext>
            </a:extLst>
          </p:cNvPr>
          <p:cNvSpPr>
            <a:spLocks noGrp="1"/>
          </p:cNvSpPr>
          <p:nvPr/>
        </p:nvSpPr>
        <p:spPr>
          <a:xfrm>
            <a:off x="4762500" y="4514850"/>
            <a:ext cx="2857500" cy="523875"/>
          </a:xfrm>
          <a:prstGeom prst="rect">
            <a:avLst/>
          </a:prstGeom>
          <a:noFill/>
          <a:ln w="0">
            <a:noFill/>
            <a:prstDash val="solid"/>
          </a:ln>
        </p:spPr>
        <p:txBody>
          <a:bodyPr wrap="square" lIns="0" tIns="0" rIns="0" bIns="0" anchor="t">
            <a:normAutofit fontScale="95641"/>
          </a:bodyPr>
          <a:lstStyle/>
          <a:p>
            <a:pPr algn="l">
              <a:lnSpc>
                <a:spcPct val="100000"/>
              </a:lnSpc>
              <a:buNone/>
              <a:defRPr sz="1950" b="0" i="0">
                <a:solidFill>
                  <a:srgbClr val="3E3D42"/>
                </a:solidFill>
                <a:latin typeface="Georgia"/>
                <a:ea typeface="Georgia"/>
                <a:cs typeface="Georgia"/>
              </a:defRPr>
            </a:pPr>
            <a:r>
              <a:rPr lang="en-GB" sz="1950" b="0" i="0" dirty="0">
                <a:solidFill>
                  <a:srgbClr val="3E3D42"/>
                </a:solidFill>
                <a:latin typeface="Georgia"/>
                <a:ea typeface="Georgia"/>
                <a:cs typeface="Georgia"/>
              </a:rPr>
              <a:t>Self to others</a:t>
            </a:r>
            <a:endParaRPr sz="1950" b="0" i="0" dirty="0">
              <a:solidFill>
                <a:srgbClr val="3E3D42"/>
              </a:solidFill>
              <a:latin typeface="Georgia"/>
              <a:ea typeface="Georgia"/>
              <a:cs typeface="Georgia"/>
            </a:endParaRPr>
          </a:p>
        </p:txBody>
      </p:sp>
      <p:sp>
        <p:nvSpPr>
          <p:cNvPr id="15" name="Rectangle 14">
            <a:extLst>
              <a:ext uri="{FF2B5EF4-FFF2-40B4-BE49-F238E27FC236}">
                <a16:creationId xmlns:a16="http://schemas.microsoft.com/office/drawing/2014/main" id="{363AC102-E2FC-15A3-D864-328A030E2738}"/>
              </a:ext>
            </a:extLst>
          </p:cNvPr>
          <p:cNvSpPr>
            <a:spLocks noGrp="1"/>
          </p:cNvSpPr>
          <p:nvPr/>
        </p:nvSpPr>
        <p:spPr>
          <a:xfrm>
            <a:off x="4762500" y="5086350"/>
            <a:ext cx="2857500" cy="857250"/>
          </a:xfrm>
          <a:prstGeom prst="rect">
            <a:avLst/>
          </a:prstGeom>
          <a:noFill/>
          <a:ln w="0">
            <a:noFill/>
            <a:prstDash val="solid"/>
          </a:ln>
        </p:spPr>
        <p:txBody>
          <a:bodyPr wrap="square" lIns="0" tIns="0" rIns="0" bIns="0" anchor="t">
            <a:normAutofit/>
          </a:bodyPr>
          <a:lstStyle/>
          <a:p>
            <a:pPr algn="l">
              <a:lnSpc>
                <a:spcPct val="113000"/>
              </a:lnSpc>
              <a:buNone/>
              <a:defRPr sz="1350" b="0" i="0">
                <a:solidFill>
                  <a:srgbClr val="5C595C"/>
                </a:solidFill>
                <a:latin typeface="Aptos"/>
                <a:ea typeface="Aptos"/>
                <a:cs typeface="Aptos"/>
              </a:defRPr>
            </a:pPr>
            <a:r>
              <a:rPr lang="en-GB" sz="1350" b="0" i="0" dirty="0">
                <a:solidFill>
                  <a:srgbClr val="5C595C"/>
                </a:solidFill>
                <a:latin typeface="Aptos"/>
                <a:ea typeface="Aptos"/>
                <a:cs typeface="Aptos"/>
              </a:rPr>
              <a:t>The ability to offer and give help to others.</a:t>
            </a:r>
            <a:endParaRPr sz="1350" b="0" i="0" dirty="0">
              <a:solidFill>
                <a:srgbClr val="5C595C"/>
              </a:solidFill>
              <a:latin typeface="Aptos"/>
              <a:ea typeface="Aptos"/>
              <a:cs typeface="Aptos"/>
            </a:endParaRPr>
          </a:p>
        </p:txBody>
      </p:sp>
      <p:sp>
        <p:nvSpPr>
          <p:cNvPr id="17" name="Rectangle 16">
            <a:extLst>
              <a:ext uri="{FF2B5EF4-FFF2-40B4-BE49-F238E27FC236}">
                <a16:creationId xmlns:a16="http://schemas.microsoft.com/office/drawing/2014/main" id="{02C7D41C-E6A0-9076-069D-C1478B4A82CF}"/>
              </a:ext>
            </a:extLst>
          </p:cNvPr>
          <p:cNvSpPr>
            <a:spLocks noGrp="1"/>
          </p:cNvSpPr>
          <p:nvPr/>
        </p:nvSpPr>
        <p:spPr>
          <a:xfrm>
            <a:off x="2009775" y="6543675"/>
            <a:ext cx="2857500" cy="857250"/>
          </a:xfrm>
          <a:prstGeom prst="rect">
            <a:avLst/>
          </a:prstGeom>
          <a:noFill/>
          <a:ln w="0">
            <a:noFill/>
            <a:prstDash val="solid"/>
          </a:ln>
        </p:spPr>
        <p:txBody>
          <a:bodyPr wrap="square" lIns="0" tIns="0" rIns="0" bIns="0" anchor="t">
            <a:normAutofit/>
          </a:bodyPr>
          <a:lstStyle/>
          <a:p>
            <a:pPr algn="l">
              <a:lnSpc>
                <a:spcPct val="113000"/>
              </a:lnSpc>
              <a:buNone/>
              <a:defRPr sz="1350" b="0" i="0">
                <a:solidFill>
                  <a:srgbClr val="5C595C"/>
                </a:solidFill>
                <a:latin typeface="Aptos"/>
                <a:ea typeface="Aptos"/>
                <a:cs typeface="Aptos"/>
              </a:defRPr>
            </a:pPr>
            <a:r>
              <a:rPr lang="en-GB" sz="1350" b="0" i="0" dirty="0">
                <a:solidFill>
                  <a:srgbClr val="5C595C"/>
                </a:solidFill>
                <a:latin typeface="Aptos"/>
                <a:ea typeface="Aptos"/>
                <a:cs typeface="Aptos"/>
              </a:rPr>
              <a:t>Image by </a:t>
            </a:r>
            <a:r>
              <a:rPr lang="en-GB" sz="1350" b="0" i="0" dirty="0" err="1">
                <a:solidFill>
                  <a:srgbClr val="5C595C"/>
                </a:solidFill>
                <a:latin typeface="Aptos"/>
                <a:ea typeface="Aptos"/>
                <a:cs typeface="Aptos"/>
              </a:rPr>
              <a:t>Tylijura</a:t>
            </a:r>
            <a:r>
              <a:rPr lang="en-GB" sz="1350" b="0" i="0" dirty="0">
                <a:solidFill>
                  <a:srgbClr val="5C595C"/>
                </a:solidFill>
                <a:latin typeface="Aptos"/>
                <a:ea typeface="Aptos"/>
                <a:cs typeface="Aptos"/>
              </a:rPr>
              <a:t> from </a:t>
            </a:r>
            <a:r>
              <a:rPr lang="en-GB" sz="1350" b="0" i="0" dirty="0" err="1">
                <a:solidFill>
                  <a:srgbClr val="5C595C"/>
                </a:solidFill>
                <a:latin typeface="Aptos"/>
                <a:ea typeface="Aptos"/>
                <a:cs typeface="Aptos"/>
              </a:rPr>
              <a:t>Pixabay</a:t>
            </a:r>
            <a:endParaRPr sz="1350" b="0" i="0" dirty="0">
              <a:solidFill>
                <a:srgbClr val="5C595C"/>
              </a:solidFill>
              <a:latin typeface="Aptos"/>
              <a:ea typeface="Aptos"/>
              <a:cs typeface="Aptos"/>
            </a:endParaRPr>
          </a:p>
        </p:txBody>
      </p:sp>
    </p:spTree>
    <p:extLst>
      <p:ext uri="{BB962C8B-B14F-4D97-AF65-F5344CB8AC3E}">
        <p14:creationId xmlns:p14="http://schemas.microsoft.com/office/powerpoint/2010/main" val="42708422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3E3D42"/>
        </a:solidFill>
        <a:effectLst/>
      </p:bgPr>
    </p:bg>
    <p:spTree>
      <p:nvGrpSpPr>
        <p:cNvPr id="1" name="">
          <a:extLst>
            <a:ext uri="{FF2B5EF4-FFF2-40B4-BE49-F238E27FC236}">
              <a16:creationId xmlns:a16="http://schemas.microsoft.com/office/drawing/2014/main" id="{F54F1371-F392-302C-51B2-176B3FC78C8B}"/>
            </a:ext>
          </a:extLst>
        </p:cNvPr>
        <p:cNvGrpSpPr/>
        <p:nvPr/>
      </p:nvGrpSpPr>
      <p:grpSpPr>
        <a:xfrm>
          <a:off x="0" y="0"/>
          <a:ext cx="0" cy="0"/>
          <a:chOff x="0" y="0"/>
          <a:chExt cx="0" cy="0"/>
        </a:xfrm>
      </p:grpSpPr>
      <p:sp>
        <p:nvSpPr>
          <p:cNvPr id="28" name="Rectangle 27">
            <a:extLst>
              <a:ext uri="{FF2B5EF4-FFF2-40B4-BE49-F238E27FC236}">
                <a16:creationId xmlns:a16="http://schemas.microsoft.com/office/drawing/2014/main" id="{C0DF55B2-5610-CF75-06A0-5CC695E23A9E}"/>
              </a:ext>
            </a:extLst>
          </p:cNvPr>
          <p:cNvSpPr>
            <a:spLocks noGrp="1"/>
          </p:cNvSpPr>
          <p:nvPr/>
        </p:nvSpPr>
        <p:spPr>
          <a:xfrm>
            <a:off x="544287" y="345964"/>
            <a:ext cx="10572750" cy="1066800"/>
          </a:xfrm>
          <a:prstGeom prst="rect">
            <a:avLst/>
          </a:prstGeom>
          <a:noFill/>
          <a:ln w="0">
            <a:noFill/>
            <a:prstDash val="solid"/>
          </a:ln>
        </p:spPr>
        <p:txBody>
          <a:bodyPr wrap="square" lIns="0" tIns="0" rIns="0" bIns="0" anchor="t">
            <a:normAutofit/>
          </a:bodyPr>
          <a:lstStyle/>
          <a:p>
            <a:pPr algn="l">
              <a:lnSpc>
                <a:spcPct val="96000"/>
              </a:lnSpc>
              <a:buNone/>
              <a:defRPr sz="3300" b="0" i="0">
                <a:solidFill>
                  <a:srgbClr val="FFFFFF"/>
                </a:solidFill>
                <a:latin typeface="Georgia"/>
                <a:ea typeface="Georgia"/>
                <a:cs typeface="Georgia"/>
              </a:defRPr>
            </a:pPr>
            <a:r>
              <a:rPr lang="en-GB" sz="3300" b="0" i="0" dirty="0">
                <a:solidFill>
                  <a:srgbClr val="FFFFFF"/>
                </a:solidFill>
                <a:latin typeface="Georgia"/>
                <a:ea typeface="Georgia"/>
                <a:cs typeface="Georgia"/>
              </a:rPr>
              <a:t>Compassion and empathy</a:t>
            </a:r>
            <a:endParaRPr sz="3300" b="0" i="0" dirty="0">
              <a:solidFill>
                <a:srgbClr val="FFFFFF"/>
              </a:solidFill>
              <a:latin typeface="Georgia"/>
              <a:ea typeface="Georgia"/>
              <a:cs typeface="Georgia"/>
            </a:endParaRPr>
          </a:p>
        </p:txBody>
      </p:sp>
      <p:sp>
        <p:nvSpPr>
          <p:cNvPr id="3" name="Straight Connector 2">
            <a:extLst>
              <a:ext uri="{FF2B5EF4-FFF2-40B4-BE49-F238E27FC236}">
                <a16:creationId xmlns:a16="http://schemas.microsoft.com/office/drawing/2014/main" id="{94A7EA6E-CFF1-5F15-CB2A-5C833E3757C7}"/>
              </a:ext>
            </a:extLst>
          </p:cNvPr>
          <p:cNvSpPr>
            <a:spLocks noGrp="1"/>
          </p:cNvSpPr>
          <p:nvPr/>
        </p:nvSpPr>
        <p:spPr>
          <a:xfrm flipV="1">
            <a:off x="3850822" y="2709181"/>
            <a:ext cx="744991" cy="454480"/>
          </a:xfrm>
          <a:prstGeom prst="line">
            <a:avLst/>
          </a:prstGeom>
          <a:noFill/>
          <a:ln w="19050">
            <a:solidFill>
              <a:srgbClr val="7C8886"/>
            </a:solidFill>
            <a:prstDash val="solid"/>
          </a:ln>
        </p:spPr>
        <p:txBody>
          <a:bodyPr/>
          <a:lstStyle/>
          <a:p>
            <a:endParaRPr lang="en-GB"/>
          </a:p>
        </p:txBody>
      </p:sp>
      <p:sp>
        <p:nvSpPr>
          <p:cNvPr id="5" name="Rectangle 4">
            <a:extLst>
              <a:ext uri="{FF2B5EF4-FFF2-40B4-BE49-F238E27FC236}">
                <a16:creationId xmlns:a16="http://schemas.microsoft.com/office/drawing/2014/main" id="{29C21CC5-B982-43EA-DF24-31D3AF02112E}"/>
              </a:ext>
            </a:extLst>
          </p:cNvPr>
          <p:cNvSpPr>
            <a:spLocks noGrp="1"/>
          </p:cNvSpPr>
          <p:nvPr/>
        </p:nvSpPr>
        <p:spPr>
          <a:xfrm>
            <a:off x="2600326" y="3641271"/>
            <a:ext cx="762000" cy="285750"/>
          </a:xfrm>
          <a:prstGeom prst="rect">
            <a:avLst/>
          </a:prstGeom>
          <a:noFill/>
          <a:ln w="0">
            <a:noFill/>
            <a:prstDash val="solid"/>
          </a:ln>
        </p:spPr>
        <p:txBody>
          <a:bodyPr wrap="square" lIns="0" tIns="0" rIns="0" bIns="0" anchor="ctr">
            <a:normAutofit fontScale="99206"/>
          </a:bodyPr>
          <a:lstStyle/>
          <a:p>
            <a:pPr algn="ctr">
              <a:lnSpc>
                <a:spcPct val="105000"/>
              </a:lnSpc>
              <a:buNone/>
              <a:defRPr sz="1800" b="1" i="0">
                <a:solidFill>
                  <a:srgbClr val="FFFFFF"/>
                </a:solidFill>
                <a:latin typeface="Georgia"/>
                <a:ea typeface="Georgia"/>
                <a:cs typeface="Georgia"/>
              </a:defRPr>
            </a:pPr>
            <a:r>
              <a:rPr lang="en-GB" sz="1100" b="1" dirty="0">
                <a:solidFill>
                  <a:srgbClr val="FFFFFF"/>
                </a:solidFill>
                <a:latin typeface="Georgia"/>
                <a:ea typeface="Georgia"/>
                <a:cs typeface="Georgia"/>
              </a:rPr>
              <a:t>Empathy</a:t>
            </a:r>
            <a:endParaRPr sz="1100" b="1" i="0" dirty="0">
              <a:solidFill>
                <a:srgbClr val="FFFFFF"/>
              </a:solidFill>
              <a:latin typeface="Georgia"/>
              <a:ea typeface="Georgia"/>
              <a:cs typeface="Georgia"/>
            </a:endParaRPr>
          </a:p>
        </p:txBody>
      </p:sp>
      <p:sp>
        <p:nvSpPr>
          <p:cNvPr id="9" name="Rectangle 8">
            <a:extLst>
              <a:ext uri="{FF2B5EF4-FFF2-40B4-BE49-F238E27FC236}">
                <a16:creationId xmlns:a16="http://schemas.microsoft.com/office/drawing/2014/main" id="{8E9D04C9-787D-8288-6BCD-DE5010574FF5}"/>
              </a:ext>
            </a:extLst>
          </p:cNvPr>
          <p:cNvSpPr>
            <a:spLocks noGrp="1"/>
          </p:cNvSpPr>
          <p:nvPr/>
        </p:nvSpPr>
        <p:spPr>
          <a:xfrm>
            <a:off x="4634933" y="2075768"/>
            <a:ext cx="1619931" cy="962026"/>
          </a:xfrm>
          <a:prstGeom prst="rect">
            <a:avLst/>
          </a:prstGeom>
          <a:noFill/>
          <a:ln w="0">
            <a:noFill/>
            <a:prstDash val="solid"/>
          </a:ln>
        </p:spPr>
        <p:txBody>
          <a:bodyPr wrap="square" lIns="0" tIns="0" rIns="0" bIns="0" anchor="ctr">
            <a:normAutofit fontScale="99206"/>
          </a:bodyPr>
          <a:lstStyle/>
          <a:p>
            <a:pPr algn="ctr">
              <a:lnSpc>
                <a:spcPct val="105000"/>
              </a:lnSpc>
              <a:buNone/>
              <a:defRPr sz="1800" b="1" i="0">
                <a:solidFill>
                  <a:srgbClr val="FFFFFF"/>
                </a:solidFill>
                <a:latin typeface="Georgia"/>
                <a:ea typeface="Georgia"/>
                <a:cs typeface="Georgia"/>
              </a:defRPr>
            </a:pPr>
            <a:r>
              <a:rPr lang="en-GB" sz="1100" b="1" dirty="0">
                <a:solidFill>
                  <a:srgbClr val="FFFFFF"/>
                </a:solidFill>
                <a:latin typeface="Georgia"/>
                <a:ea typeface="Georgia"/>
                <a:cs typeface="Georgia"/>
              </a:rPr>
              <a:t>Compassion</a:t>
            </a:r>
          </a:p>
          <a:p>
            <a:pPr algn="ctr">
              <a:lnSpc>
                <a:spcPct val="105000"/>
              </a:lnSpc>
              <a:buNone/>
              <a:defRPr sz="1800" b="1" i="0">
                <a:solidFill>
                  <a:srgbClr val="FFFFFF"/>
                </a:solidFill>
                <a:latin typeface="Georgia"/>
                <a:ea typeface="Georgia"/>
                <a:cs typeface="Georgia"/>
              </a:defRPr>
            </a:pPr>
            <a:r>
              <a:rPr lang="en-GB" sz="1100" b="1" i="0" dirty="0">
                <a:solidFill>
                  <a:srgbClr val="FFFFFF"/>
                </a:solidFill>
                <a:latin typeface="Georgia"/>
                <a:ea typeface="Georgia"/>
                <a:cs typeface="Georgia"/>
              </a:rPr>
              <a:t>Empathic Concern</a:t>
            </a:r>
          </a:p>
          <a:p>
            <a:pPr algn="ctr">
              <a:lnSpc>
                <a:spcPct val="105000"/>
              </a:lnSpc>
              <a:buNone/>
              <a:defRPr sz="1800" b="1" i="0">
                <a:solidFill>
                  <a:srgbClr val="FFFFFF"/>
                </a:solidFill>
                <a:latin typeface="Georgia"/>
                <a:ea typeface="Georgia"/>
                <a:cs typeface="Georgia"/>
              </a:defRPr>
            </a:pPr>
            <a:r>
              <a:rPr lang="en-GB" sz="1100" b="1" dirty="0">
                <a:solidFill>
                  <a:srgbClr val="FFFFFF"/>
                </a:solidFill>
                <a:latin typeface="Georgia"/>
                <a:ea typeface="Georgia"/>
                <a:cs typeface="Georgia"/>
              </a:rPr>
              <a:t>Sympathy</a:t>
            </a:r>
          </a:p>
          <a:p>
            <a:pPr algn="ctr">
              <a:lnSpc>
                <a:spcPct val="105000"/>
              </a:lnSpc>
              <a:buNone/>
              <a:defRPr sz="1800" b="1" i="0">
                <a:solidFill>
                  <a:srgbClr val="FFFFFF"/>
                </a:solidFill>
                <a:latin typeface="Georgia"/>
                <a:ea typeface="Georgia"/>
                <a:cs typeface="Georgia"/>
              </a:defRPr>
            </a:pPr>
            <a:r>
              <a:rPr lang="en-GB" sz="1100" b="1" dirty="0">
                <a:solidFill>
                  <a:srgbClr val="FFFFFF"/>
                </a:solidFill>
                <a:latin typeface="Georgia"/>
                <a:ea typeface="Georgia"/>
                <a:cs typeface="Georgia"/>
              </a:rPr>
              <a:t>[Cognitive empathy]</a:t>
            </a:r>
            <a:endParaRPr sz="1100" b="1" i="0" dirty="0">
              <a:solidFill>
                <a:srgbClr val="FFFFFF"/>
              </a:solidFill>
              <a:latin typeface="Georgia"/>
              <a:ea typeface="Georgia"/>
              <a:cs typeface="Georgia"/>
            </a:endParaRPr>
          </a:p>
        </p:txBody>
      </p:sp>
      <p:sp>
        <p:nvSpPr>
          <p:cNvPr id="11" name="Rectangle 10">
            <a:extLst>
              <a:ext uri="{FF2B5EF4-FFF2-40B4-BE49-F238E27FC236}">
                <a16:creationId xmlns:a16="http://schemas.microsoft.com/office/drawing/2014/main" id="{0DE89B05-70E9-2459-E784-F41A4434BE5F}"/>
              </a:ext>
            </a:extLst>
          </p:cNvPr>
          <p:cNvSpPr>
            <a:spLocks noGrp="1"/>
          </p:cNvSpPr>
          <p:nvPr/>
        </p:nvSpPr>
        <p:spPr>
          <a:xfrm>
            <a:off x="9486901" y="6251121"/>
            <a:ext cx="2487386" cy="857250"/>
          </a:xfrm>
          <a:prstGeom prst="rect">
            <a:avLst/>
          </a:prstGeom>
          <a:noFill/>
          <a:ln w="0">
            <a:noFill/>
            <a:prstDash val="solid"/>
          </a:ln>
        </p:spPr>
        <p:txBody>
          <a:bodyPr wrap="square" lIns="0" tIns="0" rIns="0" bIns="0" anchor="t">
            <a:normAutofit/>
          </a:bodyPr>
          <a:lstStyle/>
          <a:p>
            <a:pPr algn="ctr">
              <a:lnSpc>
                <a:spcPct val="100000"/>
              </a:lnSpc>
              <a:buNone/>
              <a:defRPr sz="1275" b="0" i="0">
                <a:solidFill>
                  <a:srgbClr val="CEC8BF"/>
                </a:solidFill>
                <a:latin typeface="Aptos"/>
                <a:ea typeface="Aptos"/>
                <a:cs typeface="Aptos"/>
              </a:defRPr>
            </a:pPr>
            <a:r>
              <a:rPr lang="en-GB" sz="1275" dirty="0">
                <a:solidFill>
                  <a:srgbClr val="CEC8BF"/>
                </a:solidFill>
                <a:latin typeface="Aptos"/>
              </a:rPr>
              <a:t>- Singer &amp; </a:t>
            </a:r>
            <a:r>
              <a:rPr lang="en-GB" sz="1275" dirty="0" err="1">
                <a:solidFill>
                  <a:srgbClr val="CEC8BF"/>
                </a:solidFill>
                <a:latin typeface="Aptos"/>
              </a:rPr>
              <a:t>Klimecki</a:t>
            </a:r>
            <a:r>
              <a:rPr lang="en-GB" sz="1275" dirty="0">
                <a:solidFill>
                  <a:srgbClr val="CEC8BF"/>
                </a:solidFill>
                <a:latin typeface="Aptos"/>
              </a:rPr>
              <a:t> (2014)</a:t>
            </a:r>
            <a:endParaRPr sz="1275" b="0" i="0" dirty="0">
              <a:solidFill>
                <a:srgbClr val="CEC8BF"/>
              </a:solidFill>
              <a:latin typeface="Aptos"/>
              <a:ea typeface="Aptos"/>
              <a:cs typeface="Aptos"/>
            </a:endParaRPr>
          </a:p>
        </p:txBody>
      </p:sp>
      <p:sp>
        <p:nvSpPr>
          <p:cNvPr id="13" name="Rectangle 12">
            <a:extLst>
              <a:ext uri="{FF2B5EF4-FFF2-40B4-BE49-F238E27FC236}">
                <a16:creationId xmlns:a16="http://schemas.microsoft.com/office/drawing/2014/main" id="{E2869CE0-6E1F-72D6-A75C-84A07E84E4F7}"/>
              </a:ext>
            </a:extLst>
          </p:cNvPr>
          <p:cNvSpPr>
            <a:spLocks noGrp="1"/>
          </p:cNvSpPr>
          <p:nvPr/>
        </p:nvSpPr>
        <p:spPr>
          <a:xfrm>
            <a:off x="4657725" y="4060372"/>
            <a:ext cx="1521959" cy="1015090"/>
          </a:xfrm>
          <a:prstGeom prst="rect">
            <a:avLst/>
          </a:prstGeom>
          <a:noFill/>
          <a:ln w="0">
            <a:noFill/>
            <a:prstDash val="solid"/>
          </a:ln>
        </p:spPr>
        <p:txBody>
          <a:bodyPr wrap="square" lIns="0" tIns="0" rIns="0" bIns="0" anchor="ctr">
            <a:normAutofit fontScale="99206"/>
          </a:bodyPr>
          <a:lstStyle/>
          <a:p>
            <a:pPr algn="ctr">
              <a:lnSpc>
                <a:spcPct val="105000"/>
              </a:lnSpc>
              <a:buNone/>
              <a:defRPr sz="1800" b="1" i="0">
                <a:solidFill>
                  <a:srgbClr val="FFFFFF"/>
                </a:solidFill>
                <a:latin typeface="Georgia"/>
                <a:ea typeface="Georgia"/>
                <a:cs typeface="Georgia"/>
              </a:defRPr>
            </a:pPr>
            <a:r>
              <a:rPr lang="en-GB" sz="1100" b="1" i="0" dirty="0">
                <a:solidFill>
                  <a:srgbClr val="FFFFFF"/>
                </a:solidFill>
                <a:latin typeface="Georgia"/>
                <a:ea typeface="Georgia"/>
                <a:cs typeface="Georgia"/>
              </a:rPr>
              <a:t>Empathic Distress</a:t>
            </a:r>
          </a:p>
          <a:p>
            <a:pPr algn="ctr">
              <a:lnSpc>
                <a:spcPct val="105000"/>
              </a:lnSpc>
              <a:buNone/>
              <a:defRPr sz="1800" b="1" i="0">
                <a:solidFill>
                  <a:srgbClr val="FFFFFF"/>
                </a:solidFill>
                <a:latin typeface="Georgia"/>
                <a:ea typeface="Georgia"/>
                <a:cs typeface="Georgia"/>
              </a:defRPr>
            </a:pPr>
            <a:r>
              <a:rPr lang="en-GB" sz="1100" b="1" dirty="0">
                <a:solidFill>
                  <a:srgbClr val="FFFFFF"/>
                </a:solidFill>
                <a:latin typeface="Georgia"/>
                <a:ea typeface="Georgia"/>
                <a:cs typeface="Georgia"/>
              </a:rPr>
              <a:t>[Affective empathy]</a:t>
            </a:r>
            <a:endParaRPr sz="1100" b="1" i="0" dirty="0">
              <a:solidFill>
                <a:srgbClr val="FFFFFF"/>
              </a:solidFill>
              <a:latin typeface="Georgia"/>
              <a:ea typeface="Georgia"/>
              <a:cs typeface="Georgia"/>
            </a:endParaRPr>
          </a:p>
        </p:txBody>
      </p:sp>
      <p:sp>
        <p:nvSpPr>
          <p:cNvPr id="17" name="Rectangle 16">
            <a:extLst>
              <a:ext uri="{FF2B5EF4-FFF2-40B4-BE49-F238E27FC236}">
                <a16:creationId xmlns:a16="http://schemas.microsoft.com/office/drawing/2014/main" id="{4772690E-2263-73E6-2E05-98882C372D24}"/>
              </a:ext>
            </a:extLst>
          </p:cNvPr>
          <p:cNvSpPr>
            <a:spLocks noGrp="1"/>
          </p:cNvSpPr>
          <p:nvPr/>
        </p:nvSpPr>
        <p:spPr>
          <a:xfrm>
            <a:off x="7226756" y="1988005"/>
            <a:ext cx="1698170" cy="1175656"/>
          </a:xfrm>
          <a:prstGeom prst="rect">
            <a:avLst/>
          </a:prstGeom>
          <a:noFill/>
          <a:ln w="0">
            <a:noFill/>
            <a:prstDash val="solid"/>
          </a:ln>
        </p:spPr>
        <p:txBody>
          <a:bodyPr wrap="square" lIns="0" tIns="0" rIns="0" bIns="0" anchor="ctr">
            <a:normAutofit/>
          </a:bodyPr>
          <a:lstStyle/>
          <a:p>
            <a:pPr algn="ctr">
              <a:lnSpc>
                <a:spcPct val="105000"/>
              </a:lnSpc>
              <a:buNone/>
              <a:defRPr sz="1800" b="1" i="0">
                <a:solidFill>
                  <a:srgbClr val="FFFFFF"/>
                </a:solidFill>
                <a:latin typeface="Georgia"/>
                <a:ea typeface="Georgia"/>
                <a:cs typeface="Georgia"/>
              </a:defRPr>
            </a:pPr>
            <a:r>
              <a:rPr lang="en-GB" sz="1100" b="1" i="0" dirty="0">
                <a:solidFill>
                  <a:srgbClr val="FFFFFF"/>
                </a:solidFill>
                <a:latin typeface="Georgia"/>
                <a:ea typeface="Georgia"/>
                <a:cs typeface="Georgia"/>
              </a:rPr>
              <a:t>Other related emotion </a:t>
            </a:r>
          </a:p>
          <a:p>
            <a:pPr algn="ctr">
              <a:lnSpc>
                <a:spcPct val="105000"/>
              </a:lnSpc>
              <a:buNone/>
              <a:defRPr sz="1800" b="1" i="0">
                <a:solidFill>
                  <a:srgbClr val="FFFFFF"/>
                </a:solidFill>
                <a:latin typeface="Georgia"/>
                <a:ea typeface="Georgia"/>
                <a:cs typeface="Georgia"/>
              </a:defRPr>
            </a:pPr>
            <a:r>
              <a:rPr lang="en-GB" sz="1100" b="1" dirty="0">
                <a:solidFill>
                  <a:srgbClr val="FFFFFF"/>
                </a:solidFill>
                <a:latin typeface="Georgia"/>
                <a:ea typeface="Georgia"/>
                <a:cs typeface="Georgia"/>
              </a:rPr>
              <a:t>Positive feelings</a:t>
            </a:r>
          </a:p>
          <a:p>
            <a:pPr algn="ctr">
              <a:lnSpc>
                <a:spcPct val="105000"/>
              </a:lnSpc>
              <a:buNone/>
              <a:defRPr sz="1800" b="1" i="0">
                <a:solidFill>
                  <a:srgbClr val="FFFFFF"/>
                </a:solidFill>
                <a:latin typeface="Georgia"/>
                <a:ea typeface="Georgia"/>
                <a:cs typeface="Georgia"/>
              </a:defRPr>
            </a:pPr>
            <a:r>
              <a:rPr lang="en-GB" sz="1100" b="1" i="0" dirty="0">
                <a:solidFill>
                  <a:srgbClr val="FFFFFF"/>
                </a:solidFill>
                <a:latin typeface="Georgia"/>
                <a:ea typeface="Georgia"/>
                <a:cs typeface="Georgia"/>
              </a:rPr>
              <a:t>Good Health</a:t>
            </a:r>
          </a:p>
          <a:p>
            <a:pPr algn="ctr">
              <a:lnSpc>
                <a:spcPct val="105000"/>
              </a:lnSpc>
              <a:buNone/>
              <a:defRPr sz="1800" b="1" i="0">
                <a:solidFill>
                  <a:srgbClr val="FFFFFF"/>
                </a:solidFill>
                <a:latin typeface="Georgia"/>
                <a:ea typeface="Georgia"/>
                <a:cs typeface="Georgia"/>
              </a:defRPr>
            </a:pPr>
            <a:r>
              <a:rPr lang="en-GB" sz="1100" b="1" dirty="0">
                <a:solidFill>
                  <a:srgbClr val="FFFFFF"/>
                </a:solidFill>
                <a:latin typeface="Georgia"/>
                <a:ea typeface="Georgia"/>
                <a:cs typeface="Georgia"/>
              </a:rPr>
              <a:t>Prosocial motivation</a:t>
            </a:r>
            <a:endParaRPr sz="1100" b="1" i="0" dirty="0">
              <a:solidFill>
                <a:srgbClr val="FFFFFF"/>
              </a:solidFill>
              <a:latin typeface="Georgia"/>
              <a:ea typeface="Georgia"/>
              <a:cs typeface="Georgia"/>
            </a:endParaRPr>
          </a:p>
        </p:txBody>
      </p:sp>
      <p:sp>
        <p:nvSpPr>
          <p:cNvPr id="21" name="Rectangle 20">
            <a:extLst>
              <a:ext uri="{FF2B5EF4-FFF2-40B4-BE49-F238E27FC236}">
                <a16:creationId xmlns:a16="http://schemas.microsoft.com/office/drawing/2014/main" id="{778A3BCC-66A4-FA1A-8A39-F0D19C0D5268}"/>
              </a:ext>
            </a:extLst>
          </p:cNvPr>
          <p:cNvSpPr>
            <a:spLocks noGrp="1"/>
          </p:cNvSpPr>
          <p:nvPr/>
        </p:nvSpPr>
        <p:spPr>
          <a:xfrm>
            <a:off x="7226755" y="3929740"/>
            <a:ext cx="1690005" cy="1145724"/>
          </a:xfrm>
          <a:prstGeom prst="rect">
            <a:avLst/>
          </a:prstGeom>
          <a:noFill/>
          <a:ln w="0">
            <a:noFill/>
            <a:prstDash val="solid"/>
          </a:ln>
        </p:spPr>
        <p:txBody>
          <a:bodyPr wrap="square" lIns="0" tIns="0" rIns="0" bIns="0" anchor="ctr">
            <a:normAutofit fontScale="62500" lnSpcReduction="20000"/>
          </a:bodyPr>
          <a:lstStyle/>
          <a:p>
            <a:pPr algn="ctr">
              <a:lnSpc>
                <a:spcPct val="105000"/>
              </a:lnSpc>
              <a:buNone/>
              <a:defRPr sz="1800" b="1" i="0">
                <a:solidFill>
                  <a:srgbClr val="FFFFFF"/>
                </a:solidFill>
                <a:latin typeface="Georgia"/>
                <a:ea typeface="Georgia"/>
                <a:cs typeface="Georgia"/>
              </a:defRPr>
            </a:pPr>
            <a:r>
              <a:rPr lang="en-GB" sz="1800" b="1" i="0" dirty="0">
                <a:solidFill>
                  <a:srgbClr val="FFFFFF"/>
                </a:solidFill>
                <a:latin typeface="Georgia"/>
                <a:ea typeface="Georgia"/>
                <a:cs typeface="Georgia"/>
              </a:rPr>
              <a:t>Self related emotion</a:t>
            </a:r>
          </a:p>
          <a:p>
            <a:pPr algn="ctr">
              <a:lnSpc>
                <a:spcPct val="105000"/>
              </a:lnSpc>
              <a:buNone/>
              <a:defRPr sz="1800" b="1" i="0">
                <a:solidFill>
                  <a:srgbClr val="FFFFFF"/>
                </a:solidFill>
                <a:latin typeface="Georgia"/>
                <a:ea typeface="Georgia"/>
                <a:cs typeface="Georgia"/>
              </a:defRPr>
            </a:pPr>
            <a:r>
              <a:rPr lang="en-GB" b="1" dirty="0">
                <a:solidFill>
                  <a:srgbClr val="FFFFFF"/>
                </a:solidFill>
                <a:latin typeface="Georgia"/>
                <a:ea typeface="Georgia"/>
                <a:cs typeface="Georgia"/>
              </a:rPr>
              <a:t>Negative feelings and stress</a:t>
            </a:r>
          </a:p>
          <a:p>
            <a:pPr algn="ctr">
              <a:lnSpc>
                <a:spcPct val="105000"/>
              </a:lnSpc>
              <a:buNone/>
              <a:defRPr sz="1800" b="1" i="0">
                <a:solidFill>
                  <a:srgbClr val="FFFFFF"/>
                </a:solidFill>
                <a:latin typeface="Georgia"/>
                <a:ea typeface="Georgia"/>
                <a:cs typeface="Georgia"/>
              </a:defRPr>
            </a:pPr>
            <a:r>
              <a:rPr lang="en-GB" sz="1800" b="1" i="0" dirty="0">
                <a:solidFill>
                  <a:srgbClr val="FFFFFF"/>
                </a:solidFill>
                <a:latin typeface="Georgia"/>
                <a:ea typeface="Georgia"/>
                <a:cs typeface="Georgia"/>
              </a:rPr>
              <a:t>Poor Health</a:t>
            </a:r>
          </a:p>
          <a:p>
            <a:pPr algn="ctr">
              <a:lnSpc>
                <a:spcPct val="105000"/>
              </a:lnSpc>
              <a:buNone/>
              <a:defRPr sz="1800" b="1" i="0">
                <a:solidFill>
                  <a:srgbClr val="FFFFFF"/>
                </a:solidFill>
                <a:latin typeface="Georgia"/>
                <a:ea typeface="Georgia"/>
                <a:cs typeface="Georgia"/>
              </a:defRPr>
            </a:pPr>
            <a:r>
              <a:rPr lang="en-GB" b="1" dirty="0">
                <a:solidFill>
                  <a:srgbClr val="FFFFFF"/>
                </a:solidFill>
                <a:latin typeface="Georgia"/>
                <a:ea typeface="Georgia"/>
                <a:cs typeface="Georgia"/>
              </a:rPr>
              <a:t>Burnout</a:t>
            </a:r>
          </a:p>
          <a:p>
            <a:pPr algn="ctr">
              <a:lnSpc>
                <a:spcPct val="105000"/>
              </a:lnSpc>
              <a:buNone/>
              <a:defRPr sz="1800" b="1" i="0">
                <a:solidFill>
                  <a:srgbClr val="FFFFFF"/>
                </a:solidFill>
                <a:latin typeface="Georgia"/>
                <a:ea typeface="Georgia"/>
                <a:cs typeface="Georgia"/>
              </a:defRPr>
            </a:pPr>
            <a:r>
              <a:rPr lang="en-GB" sz="1800" b="1" i="0" dirty="0">
                <a:solidFill>
                  <a:srgbClr val="FFFFFF"/>
                </a:solidFill>
                <a:latin typeface="Georgia"/>
                <a:ea typeface="Georgia"/>
                <a:cs typeface="Georgia"/>
              </a:rPr>
              <a:t>Withdrawal</a:t>
            </a:r>
            <a:endParaRPr sz="1800" b="1" i="0" dirty="0">
              <a:solidFill>
                <a:srgbClr val="FFFFFF"/>
              </a:solidFill>
              <a:latin typeface="Georgia"/>
              <a:ea typeface="Georgia"/>
              <a:cs typeface="Georgia"/>
            </a:endParaRPr>
          </a:p>
        </p:txBody>
      </p:sp>
      <p:sp>
        <p:nvSpPr>
          <p:cNvPr id="27" name="Rectangle 26">
            <a:extLst>
              <a:ext uri="{FF2B5EF4-FFF2-40B4-BE49-F238E27FC236}">
                <a16:creationId xmlns:a16="http://schemas.microsoft.com/office/drawing/2014/main" id="{451A02A2-C140-73A6-7CEA-52E51A6E7784}"/>
              </a:ext>
            </a:extLst>
          </p:cNvPr>
          <p:cNvSpPr>
            <a:spLocks noGrp="1"/>
          </p:cNvSpPr>
          <p:nvPr/>
        </p:nvSpPr>
        <p:spPr>
          <a:xfrm>
            <a:off x="12839701" y="7108371"/>
            <a:ext cx="381000" cy="190500"/>
          </a:xfrm>
          <a:prstGeom prst="rect">
            <a:avLst/>
          </a:prstGeom>
          <a:noFill/>
          <a:ln w="0">
            <a:noFill/>
            <a:prstDash val="solid"/>
          </a:ln>
        </p:spPr>
        <p:txBody>
          <a:bodyPr wrap="square" lIns="0" tIns="0" rIns="0" bIns="0" anchor="t">
            <a:normAutofit/>
          </a:bodyPr>
          <a:lstStyle/>
          <a:p>
            <a:pPr algn="r">
              <a:lnSpc>
                <a:spcPct val="105000"/>
              </a:lnSpc>
              <a:buNone/>
              <a:defRPr sz="975" b="1" i="0">
                <a:solidFill>
                  <a:srgbClr val="00A5A5"/>
                </a:solidFill>
                <a:latin typeface="Aptos"/>
                <a:ea typeface="Aptos"/>
                <a:cs typeface="Aptos"/>
              </a:defRPr>
            </a:pPr>
            <a:r>
              <a:rPr sz="975" b="1" i="0">
                <a:solidFill>
                  <a:srgbClr val="00A5A5"/>
                </a:solidFill>
                <a:latin typeface="Aptos"/>
                <a:ea typeface="Aptos"/>
                <a:cs typeface="Aptos"/>
              </a:rPr>
              <a:t>05</a:t>
            </a:r>
          </a:p>
        </p:txBody>
      </p:sp>
      <p:sp>
        <p:nvSpPr>
          <p:cNvPr id="26" name="Rectangle 25">
            <a:extLst>
              <a:ext uri="{FF2B5EF4-FFF2-40B4-BE49-F238E27FC236}">
                <a16:creationId xmlns:a16="http://schemas.microsoft.com/office/drawing/2014/main" id="{A1390802-4F27-6A2F-29D7-30892992AF95}"/>
              </a:ext>
            </a:extLst>
          </p:cNvPr>
          <p:cNvSpPr/>
          <p:nvPr/>
        </p:nvSpPr>
        <p:spPr>
          <a:xfrm>
            <a:off x="2152651" y="3163661"/>
            <a:ext cx="1698171" cy="1175657"/>
          </a:xfrm>
          <a:prstGeom prst="rect">
            <a:avLst/>
          </a:prstGeom>
          <a:noFill/>
          <a:ln>
            <a:solidFill>
              <a:srgbClr val="236A6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Rectangle 29">
            <a:extLst>
              <a:ext uri="{FF2B5EF4-FFF2-40B4-BE49-F238E27FC236}">
                <a16:creationId xmlns:a16="http://schemas.microsoft.com/office/drawing/2014/main" id="{65637347-7528-BC24-E92C-02B9EF1119C6}"/>
              </a:ext>
            </a:extLst>
          </p:cNvPr>
          <p:cNvSpPr/>
          <p:nvPr/>
        </p:nvSpPr>
        <p:spPr>
          <a:xfrm>
            <a:off x="4595813" y="1992085"/>
            <a:ext cx="1698171" cy="1175657"/>
          </a:xfrm>
          <a:prstGeom prst="rect">
            <a:avLst/>
          </a:prstGeom>
          <a:noFill/>
          <a:ln>
            <a:solidFill>
              <a:srgbClr val="236A6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2" name="Rectangle 31">
            <a:extLst>
              <a:ext uri="{FF2B5EF4-FFF2-40B4-BE49-F238E27FC236}">
                <a16:creationId xmlns:a16="http://schemas.microsoft.com/office/drawing/2014/main" id="{DBE1B6E2-CA3B-CC77-5A68-39DD246D7905}"/>
              </a:ext>
            </a:extLst>
          </p:cNvPr>
          <p:cNvSpPr/>
          <p:nvPr/>
        </p:nvSpPr>
        <p:spPr>
          <a:xfrm>
            <a:off x="4595813" y="3993695"/>
            <a:ext cx="1698171" cy="1175657"/>
          </a:xfrm>
          <a:prstGeom prst="rect">
            <a:avLst/>
          </a:prstGeom>
          <a:noFill/>
          <a:ln>
            <a:solidFill>
              <a:srgbClr val="236A6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4" name="Straight Connector 33">
            <a:extLst>
              <a:ext uri="{FF2B5EF4-FFF2-40B4-BE49-F238E27FC236}">
                <a16:creationId xmlns:a16="http://schemas.microsoft.com/office/drawing/2014/main" id="{AC373A74-BFCE-7A31-01BF-CACA31940C0F}"/>
              </a:ext>
            </a:extLst>
          </p:cNvPr>
          <p:cNvSpPr>
            <a:spLocks noGrp="1"/>
          </p:cNvSpPr>
          <p:nvPr/>
        </p:nvSpPr>
        <p:spPr>
          <a:xfrm>
            <a:off x="3850822" y="4336596"/>
            <a:ext cx="744991" cy="381000"/>
          </a:xfrm>
          <a:prstGeom prst="line">
            <a:avLst/>
          </a:prstGeom>
          <a:noFill/>
          <a:ln w="19050">
            <a:solidFill>
              <a:srgbClr val="7C8886"/>
            </a:solidFill>
            <a:prstDash val="solid"/>
          </a:ln>
        </p:spPr>
        <p:txBody>
          <a:bodyPr/>
          <a:lstStyle/>
          <a:p>
            <a:endParaRPr lang="en-GB"/>
          </a:p>
        </p:txBody>
      </p:sp>
      <p:sp>
        <p:nvSpPr>
          <p:cNvPr id="36" name="Rectangle 35">
            <a:extLst>
              <a:ext uri="{FF2B5EF4-FFF2-40B4-BE49-F238E27FC236}">
                <a16:creationId xmlns:a16="http://schemas.microsoft.com/office/drawing/2014/main" id="{FD5D5ECA-4B27-B4AF-404A-95A55FD2F8C2}"/>
              </a:ext>
            </a:extLst>
          </p:cNvPr>
          <p:cNvSpPr/>
          <p:nvPr/>
        </p:nvSpPr>
        <p:spPr>
          <a:xfrm>
            <a:off x="7226755" y="1992085"/>
            <a:ext cx="1698171" cy="1175657"/>
          </a:xfrm>
          <a:prstGeom prst="rect">
            <a:avLst/>
          </a:prstGeom>
          <a:noFill/>
          <a:ln>
            <a:solidFill>
              <a:srgbClr val="236A6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8" name="Straight Connector 37">
            <a:extLst>
              <a:ext uri="{FF2B5EF4-FFF2-40B4-BE49-F238E27FC236}">
                <a16:creationId xmlns:a16="http://schemas.microsoft.com/office/drawing/2014/main" id="{08A5A785-CAEE-00D0-C3D8-9C45BB5E610A}"/>
              </a:ext>
            </a:extLst>
          </p:cNvPr>
          <p:cNvSpPr>
            <a:spLocks noGrp="1"/>
          </p:cNvSpPr>
          <p:nvPr/>
        </p:nvSpPr>
        <p:spPr>
          <a:xfrm flipV="1">
            <a:off x="6276636" y="2612571"/>
            <a:ext cx="932771" cy="0"/>
          </a:xfrm>
          <a:prstGeom prst="line">
            <a:avLst/>
          </a:prstGeom>
          <a:noFill/>
          <a:ln w="19050">
            <a:solidFill>
              <a:srgbClr val="7C8886"/>
            </a:solidFill>
            <a:prstDash val="solid"/>
          </a:ln>
        </p:spPr>
        <p:txBody>
          <a:bodyPr/>
          <a:lstStyle/>
          <a:p>
            <a:endParaRPr lang="en-GB"/>
          </a:p>
        </p:txBody>
      </p:sp>
      <p:sp>
        <p:nvSpPr>
          <p:cNvPr id="40" name="Rectangle 39">
            <a:extLst>
              <a:ext uri="{FF2B5EF4-FFF2-40B4-BE49-F238E27FC236}">
                <a16:creationId xmlns:a16="http://schemas.microsoft.com/office/drawing/2014/main" id="{7EECBC5C-8324-282E-138E-25A74C2EF835}"/>
              </a:ext>
            </a:extLst>
          </p:cNvPr>
          <p:cNvSpPr/>
          <p:nvPr/>
        </p:nvSpPr>
        <p:spPr>
          <a:xfrm>
            <a:off x="7218590" y="3925659"/>
            <a:ext cx="1698171" cy="1175657"/>
          </a:xfrm>
          <a:prstGeom prst="rect">
            <a:avLst/>
          </a:prstGeom>
          <a:noFill/>
          <a:ln>
            <a:solidFill>
              <a:srgbClr val="236A6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2" name="Straight Connector 41">
            <a:extLst>
              <a:ext uri="{FF2B5EF4-FFF2-40B4-BE49-F238E27FC236}">
                <a16:creationId xmlns:a16="http://schemas.microsoft.com/office/drawing/2014/main" id="{476DC2D8-A956-BA3E-03F6-0123B971B9F9}"/>
              </a:ext>
            </a:extLst>
          </p:cNvPr>
          <p:cNvSpPr>
            <a:spLocks noGrp="1"/>
          </p:cNvSpPr>
          <p:nvPr/>
        </p:nvSpPr>
        <p:spPr>
          <a:xfrm flipV="1">
            <a:off x="6268471" y="4546145"/>
            <a:ext cx="932771" cy="0"/>
          </a:xfrm>
          <a:prstGeom prst="line">
            <a:avLst/>
          </a:prstGeom>
          <a:noFill/>
          <a:ln w="19050">
            <a:solidFill>
              <a:srgbClr val="7C8886"/>
            </a:solidFill>
            <a:prstDash val="solid"/>
          </a:ln>
        </p:spPr>
        <p:txBody>
          <a:bodyPr/>
          <a:lstStyle/>
          <a:p>
            <a:endParaRPr lang="en-GB"/>
          </a:p>
        </p:txBody>
      </p:sp>
    </p:spTree>
    <p:extLst>
      <p:ext uri="{BB962C8B-B14F-4D97-AF65-F5344CB8AC3E}">
        <p14:creationId xmlns:p14="http://schemas.microsoft.com/office/powerpoint/2010/main" val="23003078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4EFE7"/>
        </a:solidFill>
        <a:effectLst/>
      </p:bgPr>
    </p:bg>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77017FCC-5B55-4BC0-82F3-1C9E63AF99A6}"/>
              </a:ext>
            </a:extLst>
          </p:cNvPr>
          <p:cNvSpPr>
            <a:spLocks noGrp="1"/>
          </p:cNvSpPr>
          <p:nvPr/>
        </p:nvSpPr>
        <p:spPr>
          <a:xfrm>
            <a:off x="609600" y="523875"/>
            <a:ext cx="10668000" cy="1066800"/>
          </a:xfrm>
          <a:prstGeom prst="rect">
            <a:avLst/>
          </a:prstGeom>
          <a:noFill/>
          <a:ln w="0">
            <a:noFill/>
            <a:prstDash val="solid"/>
          </a:ln>
        </p:spPr>
        <p:txBody>
          <a:bodyPr wrap="square" lIns="0" tIns="0" rIns="0" bIns="0" anchor="t">
            <a:normAutofit/>
          </a:bodyPr>
          <a:lstStyle/>
          <a:p>
            <a:pPr algn="l">
              <a:lnSpc>
                <a:spcPct val="98000"/>
              </a:lnSpc>
              <a:buNone/>
              <a:defRPr sz="3450" b="0" i="0">
                <a:solidFill>
                  <a:srgbClr val="3E3D42"/>
                </a:solidFill>
                <a:latin typeface="Georgia"/>
                <a:ea typeface="Georgia"/>
                <a:cs typeface="Georgia"/>
              </a:defRPr>
            </a:pPr>
            <a:r>
              <a:rPr lang="en-GB" sz="3450" b="0" i="0" dirty="0">
                <a:solidFill>
                  <a:srgbClr val="3E3D42"/>
                </a:solidFill>
                <a:latin typeface="Georgia"/>
                <a:ea typeface="Georgia"/>
                <a:cs typeface="Georgia"/>
              </a:rPr>
              <a:t>Compassion</a:t>
            </a:r>
            <a:endParaRPr sz="3450" b="0" i="0" dirty="0">
              <a:solidFill>
                <a:srgbClr val="3E3D42"/>
              </a:solidFill>
              <a:latin typeface="Georgia"/>
              <a:ea typeface="Georgia"/>
              <a:cs typeface="Georgia"/>
            </a:endParaRPr>
          </a:p>
        </p:txBody>
      </p:sp>
      <p:sp>
        <p:nvSpPr>
          <p:cNvPr id="2" name="Straight Connector 1">
            <a:extLst>
              <a:ext uri="{FF2B5EF4-FFF2-40B4-BE49-F238E27FC236}">
                <a16:creationId xmlns:a16="http://schemas.microsoft.com/office/drawing/2014/main" id="{4A707335-95B6-4982-A5DA-5FC658180B06}"/>
              </a:ext>
            </a:extLst>
          </p:cNvPr>
          <p:cNvSpPr>
            <a:spLocks noGrp="1"/>
          </p:cNvSpPr>
          <p:nvPr/>
        </p:nvSpPr>
        <p:spPr>
          <a:xfrm>
            <a:off x="609600" y="1762125"/>
            <a:ext cx="876300" cy="0"/>
          </a:xfrm>
          <a:prstGeom prst="line">
            <a:avLst/>
          </a:prstGeom>
          <a:noFill/>
          <a:ln w="38100">
            <a:solidFill>
              <a:srgbClr val="00A5A5"/>
            </a:solidFill>
            <a:prstDash val="solid"/>
          </a:ln>
        </p:spPr>
        <p:txBody>
          <a:bodyPr/>
          <a:lstStyle/>
          <a:p>
            <a:endParaRPr lang="en-GB"/>
          </a:p>
        </p:txBody>
      </p:sp>
      <p:sp>
        <p:nvSpPr>
          <p:cNvPr id="5" name="Rectangle 4">
            <a:extLst>
              <a:ext uri="{FF2B5EF4-FFF2-40B4-BE49-F238E27FC236}">
                <a16:creationId xmlns:a16="http://schemas.microsoft.com/office/drawing/2014/main" id="{A78C752D-5C79-450A-B2B0-1D3993C2CF19}"/>
              </a:ext>
            </a:extLst>
          </p:cNvPr>
          <p:cNvSpPr>
            <a:spLocks noGrp="1"/>
          </p:cNvSpPr>
          <p:nvPr/>
        </p:nvSpPr>
        <p:spPr>
          <a:xfrm>
            <a:off x="1971675" y="3486150"/>
            <a:ext cx="3524250" cy="857250"/>
          </a:xfrm>
          <a:prstGeom prst="rect">
            <a:avLst/>
          </a:prstGeom>
          <a:noFill/>
          <a:ln w="0">
            <a:noFill/>
            <a:prstDash val="solid"/>
          </a:ln>
        </p:spPr>
        <p:txBody>
          <a:bodyPr wrap="square" lIns="0" tIns="0" rIns="0" bIns="0" anchor="t">
            <a:normAutofit/>
          </a:bodyPr>
          <a:lstStyle/>
          <a:p>
            <a:pPr algn="l">
              <a:lnSpc>
                <a:spcPct val="112000"/>
              </a:lnSpc>
              <a:buNone/>
              <a:defRPr sz="1875" b="0" i="0">
                <a:solidFill>
                  <a:srgbClr val="27272B"/>
                </a:solidFill>
                <a:latin typeface="Aptos"/>
                <a:ea typeface="Aptos"/>
                <a:cs typeface="Aptos"/>
              </a:defRPr>
            </a:pPr>
            <a:r>
              <a:rPr lang="en-GB" sz="1875" b="0" i="0" dirty="0">
                <a:solidFill>
                  <a:srgbClr val="27272B"/>
                </a:solidFill>
                <a:latin typeface="Aptos"/>
                <a:ea typeface="Aptos"/>
                <a:cs typeface="Aptos"/>
              </a:rPr>
              <a:t>- Susan David</a:t>
            </a:r>
            <a:endParaRPr sz="1875" b="0" i="0" dirty="0">
              <a:solidFill>
                <a:srgbClr val="27272B"/>
              </a:solidFill>
              <a:latin typeface="Aptos"/>
              <a:ea typeface="Aptos"/>
              <a:cs typeface="Aptos"/>
            </a:endParaRPr>
          </a:p>
        </p:txBody>
      </p:sp>
      <p:sp>
        <p:nvSpPr>
          <p:cNvPr id="6" name="Rectangle 5">
            <a:extLst>
              <a:ext uri="{FF2B5EF4-FFF2-40B4-BE49-F238E27FC236}">
                <a16:creationId xmlns:a16="http://schemas.microsoft.com/office/drawing/2014/main" id="{F97477C6-1A75-460B-83A4-B6B505077620}"/>
              </a:ext>
            </a:extLst>
          </p:cNvPr>
          <p:cNvSpPr>
            <a:spLocks noGrp="1"/>
          </p:cNvSpPr>
          <p:nvPr/>
        </p:nvSpPr>
        <p:spPr>
          <a:xfrm>
            <a:off x="5334000" y="1952625"/>
            <a:ext cx="5810250" cy="857250"/>
          </a:xfrm>
          <a:prstGeom prst="rect">
            <a:avLst/>
          </a:prstGeom>
          <a:noFill/>
          <a:ln w="0">
            <a:noFill/>
            <a:prstDash val="solid"/>
          </a:ln>
        </p:spPr>
        <p:txBody>
          <a:bodyPr wrap="square" lIns="0" tIns="0" rIns="0" bIns="0" anchor="t">
            <a:normAutofit fontScale="95219"/>
          </a:bodyPr>
          <a:lstStyle/>
          <a:p>
            <a:pPr algn="l">
              <a:lnSpc>
                <a:spcPct val="114000"/>
              </a:lnSpc>
              <a:buNone/>
              <a:defRPr sz="1875" b="0" i="0">
                <a:solidFill>
                  <a:srgbClr val="27272B"/>
                </a:solidFill>
                <a:latin typeface="Aptos"/>
                <a:ea typeface="Aptos"/>
                <a:cs typeface="Aptos"/>
              </a:defRPr>
            </a:pPr>
            <a:r>
              <a:rPr lang="en-GB" sz="1875" dirty="0">
                <a:solidFill>
                  <a:srgbClr val="27272B"/>
                </a:solidFill>
                <a:latin typeface="Aptos"/>
                <a:ea typeface="Aptos"/>
                <a:cs typeface="Aptos"/>
              </a:rPr>
              <a:t>Veterinary professionals are often not taught the nuance and boundary management needed for emotional labour.</a:t>
            </a:r>
            <a:endParaRPr sz="1875" b="0" i="0" dirty="0">
              <a:solidFill>
                <a:srgbClr val="27272B"/>
              </a:solidFill>
              <a:latin typeface="Aptos"/>
              <a:ea typeface="Aptos"/>
              <a:cs typeface="Aptos"/>
            </a:endParaRPr>
          </a:p>
        </p:txBody>
      </p:sp>
      <p:sp>
        <p:nvSpPr>
          <p:cNvPr id="7" name="Straight Connector 6">
            <a:extLst>
              <a:ext uri="{FF2B5EF4-FFF2-40B4-BE49-F238E27FC236}">
                <a16:creationId xmlns:a16="http://schemas.microsoft.com/office/drawing/2014/main" id="{24B60EB2-E823-490A-8EED-2E8ED70FE9CC}"/>
              </a:ext>
            </a:extLst>
          </p:cNvPr>
          <p:cNvSpPr>
            <a:spLocks noGrp="1"/>
          </p:cNvSpPr>
          <p:nvPr/>
        </p:nvSpPr>
        <p:spPr>
          <a:xfrm>
            <a:off x="5334000" y="3371850"/>
            <a:ext cx="323850" cy="0"/>
          </a:xfrm>
          <a:prstGeom prst="line">
            <a:avLst/>
          </a:prstGeom>
          <a:noFill/>
          <a:ln w="38100">
            <a:solidFill>
              <a:srgbClr val="00A5A5"/>
            </a:solidFill>
            <a:prstDash val="solid"/>
          </a:ln>
        </p:spPr>
        <p:txBody>
          <a:bodyPr/>
          <a:lstStyle/>
          <a:p>
            <a:endParaRPr lang="en-GB"/>
          </a:p>
        </p:txBody>
      </p:sp>
      <p:sp>
        <p:nvSpPr>
          <p:cNvPr id="8" name="Rectangle 7">
            <a:extLst>
              <a:ext uri="{FF2B5EF4-FFF2-40B4-BE49-F238E27FC236}">
                <a16:creationId xmlns:a16="http://schemas.microsoft.com/office/drawing/2014/main" id="{CF4D0CF7-50DB-485F-A83D-56B32FD1BF74}"/>
              </a:ext>
            </a:extLst>
          </p:cNvPr>
          <p:cNvSpPr>
            <a:spLocks noGrp="1"/>
          </p:cNvSpPr>
          <p:nvPr/>
        </p:nvSpPr>
        <p:spPr>
          <a:xfrm>
            <a:off x="5810250" y="3238500"/>
            <a:ext cx="4953000" cy="304800"/>
          </a:xfrm>
          <a:prstGeom prst="rect">
            <a:avLst/>
          </a:prstGeom>
          <a:noFill/>
          <a:ln w="0">
            <a:noFill/>
            <a:prstDash val="solid"/>
          </a:ln>
        </p:spPr>
        <p:txBody>
          <a:bodyPr wrap="square" lIns="0" tIns="0" rIns="0" bIns="0" anchor="t">
            <a:normAutofit/>
          </a:bodyPr>
          <a:lstStyle/>
          <a:p>
            <a:pPr algn="l">
              <a:lnSpc>
                <a:spcPct val="105000"/>
              </a:lnSpc>
              <a:buNone/>
              <a:defRPr sz="1875" b="0" i="0">
                <a:solidFill>
                  <a:srgbClr val="3E3D42"/>
                </a:solidFill>
                <a:latin typeface="Georgia"/>
                <a:ea typeface="Georgia"/>
                <a:cs typeface="Georgia"/>
              </a:defRPr>
            </a:pPr>
            <a:r>
              <a:rPr lang="en-GB" sz="1875" dirty="0">
                <a:solidFill>
                  <a:srgbClr val="3E3D42"/>
                </a:solidFill>
                <a:latin typeface="Georgia"/>
                <a:ea typeface="Georgia"/>
                <a:cs typeface="Georgia"/>
              </a:rPr>
              <a:t>Sympathy - Distant</a:t>
            </a:r>
            <a:endParaRPr sz="1875" b="0" i="0" dirty="0">
              <a:solidFill>
                <a:srgbClr val="3E3D42"/>
              </a:solidFill>
              <a:latin typeface="Georgia"/>
              <a:ea typeface="Georgia"/>
              <a:cs typeface="Georgia"/>
            </a:endParaRPr>
          </a:p>
        </p:txBody>
      </p:sp>
      <p:sp>
        <p:nvSpPr>
          <p:cNvPr id="9" name="Rectangle 8">
            <a:extLst>
              <a:ext uri="{FF2B5EF4-FFF2-40B4-BE49-F238E27FC236}">
                <a16:creationId xmlns:a16="http://schemas.microsoft.com/office/drawing/2014/main" id="{9D174869-AFBC-4E51-8212-A26CE5EE91A8}"/>
              </a:ext>
            </a:extLst>
          </p:cNvPr>
          <p:cNvSpPr>
            <a:spLocks noGrp="1"/>
          </p:cNvSpPr>
          <p:nvPr/>
        </p:nvSpPr>
        <p:spPr>
          <a:xfrm>
            <a:off x="5810250" y="3638550"/>
            <a:ext cx="4953000" cy="381000"/>
          </a:xfrm>
          <a:prstGeom prst="rect">
            <a:avLst/>
          </a:prstGeom>
          <a:noFill/>
          <a:ln w="0">
            <a:noFill/>
            <a:prstDash val="solid"/>
          </a:ln>
        </p:spPr>
        <p:txBody>
          <a:bodyPr wrap="square" lIns="0" tIns="0" rIns="0" bIns="0" anchor="t">
            <a:normAutofit/>
          </a:bodyPr>
          <a:lstStyle/>
          <a:p>
            <a:pPr algn="l">
              <a:lnSpc>
                <a:spcPct val="105000"/>
              </a:lnSpc>
              <a:buNone/>
              <a:defRPr sz="1350" b="0" i="0">
                <a:solidFill>
                  <a:srgbClr val="625E61"/>
                </a:solidFill>
                <a:latin typeface="Aptos"/>
                <a:ea typeface="Aptos"/>
                <a:cs typeface="Aptos"/>
              </a:defRPr>
            </a:pPr>
            <a:r>
              <a:rPr lang="en-GB" sz="1350" dirty="0">
                <a:solidFill>
                  <a:srgbClr val="625E61"/>
                </a:solidFill>
                <a:latin typeface="Aptos"/>
                <a:ea typeface="Aptos"/>
                <a:cs typeface="Aptos"/>
              </a:rPr>
              <a:t>I’m sorry you are in pain</a:t>
            </a:r>
            <a:endParaRPr sz="1350" b="0" i="0" dirty="0">
              <a:solidFill>
                <a:srgbClr val="625E61"/>
              </a:solidFill>
              <a:latin typeface="Aptos"/>
              <a:ea typeface="Aptos"/>
              <a:cs typeface="Aptos"/>
            </a:endParaRPr>
          </a:p>
        </p:txBody>
      </p:sp>
      <p:sp>
        <p:nvSpPr>
          <p:cNvPr id="10" name="Straight Connector 9">
            <a:extLst>
              <a:ext uri="{FF2B5EF4-FFF2-40B4-BE49-F238E27FC236}">
                <a16:creationId xmlns:a16="http://schemas.microsoft.com/office/drawing/2014/main" id="{9E0668D7-696F-44C3-ADEC-B1E589EBD64D}"/>
              </a:ext>
            </a:extLst>
          </p:cNvPr>
          <p:cNvSpPr>
            <a:spLocks noGrp="1"/>
          </p:cNvSpPr>
          <p:nvPr/>
        </p:nvSpPr>
        <p:spPr>
          <a:xfrm>
            <a:off x="5334000" y="4343400"/>
            <a:ext cx="323850" cy="0"/>
          </a:xfrm>
          <a:prstGeom prst="line">
            <a:avLst/>
          </a:prstGeom>
          <a:noFill/>
          <a:ln w="38100">
            <a:solidFill>
              <a:srgbClr val="00A5A5"/>
            </a:solidFill>
            <a:prstDash val="solid"/>
          </a:ln>
        </p:spPr>
        <p:txBody>
          <a:bodyPr/>
          <a:lstStyle/>
          <a:p>
            <a:endParaRPr lang="en-GB"/>
          </a:p>
        </p:txBody>
      </p:sp>
      <p:sp>
        <p:nvSpPr>
          <p:cNvPr id="11" name="Rectangle 10">
            <a:extLst>
              <a:ext uri="{FF2B5EF4-FFF2-40B4-BE49-F238E27FC236}">
                <a16:creationId xmlns:a16="http://schemas.microsoft.com/office/drawing/2014/main" id="{75E9D092-BC18-4ECB-99E1-D28AB224EC58}"/>
              </a:ext>
            </a:extLst>
          </p:cNvPr>
          <p:cNvSpPr>
            <a:spLocks noGrp="1"/>
          </p:cNvSpPr>
          <p:nvPr/>
        </p:nvSpPr>
        <p:spPr>
          <a:xfrm>
            <a:off x="5810250" y="4210050"/>
            <a:ext cx="4953000" cy="304800"/>
          </a:xfrm>
          <a:prstGeom prst="rect">
            <a:avLst/>
          </a:prstGeom>
          <a:noFill/>
          <a:ln w="0">
            <a:noFill/>
            <a:prstDash val="solid"/>
          </a:ln>
        </p:spPr>
        <p:txBody>
          <a:bodyPr wrap="square" lIns="0" tIns="0" rIns="0" bIns="0" anchor="t">
            <a:normAutofit/>
          </a:bodyPr>
          <a:lstStyle/>
          <a:p>
            <a:pPr algn="l">
              <a:lnSpc>
                <a:spcPct val="105000"/>
              </a:lnSpc>
              <a:buNone/>
              <a:defRPr sz="1875" b="0" i="0">
                <a:solidFill>
                  <a:srgbClr val="3E3D42"/>
                </a:solidFill>
                <a:latin typeface="Georgia"/>
                <a:ea typeface="Georgia"/>
                <a:cs typeface="Georgia"/>
              </a:defRPr>
            </a:pPr>
            <a:r>
              <a:rPr lang="en-GB" sz="1875" dirty="0">
                <a:solidFill>
                  <a:srgbClr val="3E3D42"/>
                </a:solidFill>
                <a:latin typeface="Georgia"/>
                <a:ea typeface="Georgia"/>
                <a:cs typeface="Georgia"/>
              </a:rPr>
              <a:t>Empathy - Shared</a:t>
            </a:r>
            <a:endParaRPr sz="1875" b="0" i="0" dirty="0">
              <a:solidFill>
                <a:srgbClr val="3E3D42"/>
              </a:solidFill>
              <a:latin typeface="Georgia"/>
              <a:ea typeface="Georgia"/>
              <a:cs typeface="Georgia"/>
            </a:endParaRPr>
          </a:p>
        </p:txBody>
      </p:sp>
      <p:sp>
        <p:nvSpPr>
          <p:cNvPr id="12" name="Rectangle 11">
            <a:extLst>
              <a:ext uri="{FF2B5EF4-FFF2-40B4-BE49-F238E27FC236}">
                <a16:creationId xmlns:a16="http://schemas.microsoft.com/office/drawing/2014/main" id="{1A3E4351-0C84-4D3C-B411-6F39651170DD}"/>
              </a:ext>
            </a:extLst>
          </p:cNvPr>
          <p:cNvSpPr>
            <a:spLocks noGrp="1"/>
          </p:cNvSpPr>
          <p:nvPr/>
        </p:nvSpPr>
        <p:spPr>
          <a:xfrm>
            <a:off x="5810250" y="4610100"/>
            <a:ext cx="4953000" cy="381000"/>
          </a:xfrm>
          <a:prstGeom prst="rect">
            <a:avLst/>
          </a:prstGeom>
          <a:noFill/>
          <a:ln w="0">
            <a:noFill/>
            <a:prstDash val="solid"/>
          </a:ln>
        </p:spPr>
        <p:txBody>
          <a:bodyPr wrap="square" lIns="0" tIns="0" rIns="0" bIns="0" anchor="t">
            <a:normAutofit fontScale="92500"/>
          </a:bodyPr>
          <a:lstStyle/>
          <a:p>
            <a:pPr algn="l">
              <a:lnSpc>
                <a:spcPct val="105000"/>
              </a:lnSpc>
              <a:buNone/>
              <a:defRPr sz="1350" b="0" i="0">
                <a:solidFill>
                  <a:srgbClr val="625E61"/>
                </a:solidFill>
                <a:latin typeface="Aptos"/>
                <a:ea typeface="Aptos"/>
                <a:cs typeface="Aptos"/>
              </a:defRPr>
            </a:pPr>
            <a:r>
              <a:rPr lang="en-GB" sz="1350" b="0" i="0" dirty="0">
                <a:solidFill>
                  <a:srgbClr val="625E61"/>
                </a:solidFill>
                <a:latin typeface="Aptos"/>
                <a:ea typeface="Aptos"/>
                <a:cs typeface="Aptos"/>
              </a:rPr>
              <a:t>I can practice perspective taking by imagining what this pain might feel like</a:t>
            </a:r>
            <a:endParaRPr sz="1350" b="0" i="0" dirty="0">
              <a:solidFill>
                <a:srgbClr val="625E61"/>
              </a:solidFill>
              <a:latin typeface="Aptos"/>
              <a:ea typeface="Aptos"/>
              <a:cs typeface="Aptos"/>
            </a:endParaRPr>
          </a:p>
        </p:txBody>
      </p:sp>
      <p:sp>
        <p:nvSpPr>
          <p:cNvPr id="13" name="Straight Connector 12">
            <a:extLst>
              <a:ext uri="{FF2B5EF4-FFF2-40B4-BE49-F238E27FC236}">
                <a16:creationId xmlns:a16="http://schemas.microsoft.com/office/drawing/2014/main" id="{965541B0-200F-40A6-A514-9C04F0575449}"/>
              </a:ext>
            </a:extLst>
          </p:cNvPr>
          <p:cNvSpPr>
            <a:spLocks noGrp="1"/>
          </p:cNvSpPr>
          <p:nvPr/>
        </p:nvSpPr>
        <p:spPr>
          <a:xfrm>
            <a:off x="5334000" y="5314950"/>
            <a:ext cx="323850" cy="0"/>
          </a:xfrm>
          <a:prstGeom prst="line">
            <a:avLst/>
          </a:prstGeom>
          <a:noFill/>
          <a:ln w="38100">
            <a:solidFill>
              <a:srgbClr val="00A5A5"/>
            </a:solidFill>
            <a:prstDash val="solid"/>
          </a:ln>
        </p:spPr>
        <p:txBody>
          <a:bodyPr/>
          <a:lstStyle/>
          <a:p>
            <a:endParaRPr lang="en-GB"/>
          </a:p>
        </p:txBody>
      </p:sp>
      <p:sp>
        <p:nvSpPr>
          <p:cNvPr id="14" name="Rectangle 13">
            <a:extLst>
              <a:ext uri="{FF2B5EF4-FFF2-40B4-BE49-F238E27FC236}">
                <a16:creationId xmlns:a16="http://schemas.microsoft.com/office/drawing/2014/main" id="{3463F82F-A507-46B1-B7A6-6CCFD666484C}"/>
              </a:ext>
            </a:extLst>
          </p:cNvPr>
          <p:cNvSpPr>
            <a:spLocks noGrp="1"/>
          </p:cNvSpPr>
          <p:nvPr/>
        </p:nvSpPr>
        <p:spPr>
          <a:xfrm>
            <a:off x="5810250" y="5124450"/>
            <a:ext cx="5334000" cy="380999"/>
          </a:xfrm>
          <a:prstGeom prst="rect">
            <a:avLst/>
          </a:prstGeom>
          <a:noFill/>
          <a:ln w="0">
            <a:noFill/>
            <a:prstDash val="solid"/>
          </a:ln>
        </p:spPr>
        <p:txBody>
          <a:bodyPr wrap="square" lIns="0" tIns="0" rIns="0" bIns="0" anchor="t">
            <a:normAutofit/>
          </a:bodyPr>
          <a:lstStyle/>
          <a:p>
            <a:pPr algn="l">
              <a:lnSpc>
                <a:spcPct val="105000"/>
              </a:lnSpc>
              <a:buNone/>
              <a:defRPr sz="1875" b="0" i="0">
                <a:solidFill>
                  <a:srgbClr val="3E3D42"/>
                </a:solidFill>
                <a:latin typeface="Georgia"/>
                <a:ea typeface="Georgia"/>
                <a:cs typeface="Georgia"/>
              </a:defRPr>
            </a:pPr>
            <a:r>
              <a:rPr lang="en-GB" sz="1875" dirty="0">
                <a:solidFill>
                  <a:srgbClr val="3E3D42"/>
                </a:solidFill>
                <a:latin typeface="Georgia"/>
                <a:ea typeface="Georgia"/>
                <a:cs typeface="Georgia"/>
              </a:rPr>
              <a:t>Compassion – Connected and action orientated</a:t>
            </a:r>
            <a:endParaRPr sz="1875" b="0" i="0" dirty="0">
              <a:solidFill>
                <a:srgbClr val="3E3D42"/>
              </a:solidFill>
              <a:latin typeface="Georgia"/>
              <a:ea typeface="Georgia"/>
              <a:cs typeface="Georgia"/>
            </a:endParaRPr>
          </a:p>
        </p:txBody>
      </p:sp>
      <p:sp>
        <p:nvSpPr>
          <p:cNvPr id="15" name="Rectangle 14">
            <a:extLst>
              <a:ext uri="{FF2B5EF4-FFF2-40B4-BE49-F238E27FC236}">
                <a16:creationId xmlns:a16="http://schemas.microsoft.com/office/drawing/2014/main" id="{07E58A83-0C16-495A-ADE7-D5067204AEDD}"/>
              </a:ext>
            </a:extLst>
          </p:cNvPr>
          <p:cNvSpPr>
            <a:spLocks noGrp="1"/>
          </p:cNvSpPr>
          <p:nvPr/>
        </p:nvSpPr>
        <p:spPr>
          <a:xfrm>
            <a:off x="5810250" y="5581650"/>
            <a:ext cx="4953000" cy="381000"/>
          </a:xfrm>
          <a:prstGeom prst="rect">
            <a:avLst/>
          </a:prstGeom>
          <a:noFill/>
          <a:ln w="0">
            <a:noFill/>
            <a:prstDash val="solid"/>
          </a:ln>
        </p:spPr>
        <p:txBody>
          <a:bodyPr wrap="square" lIns="0" tIns="0" rIns="0" bIns="0" anchor="t">
            <a:normAutofit/>
          </a:bodyPr>
          <a:lstStyle/>
          <a:p>
            <a:pPr algn="l">
              <a:lnSpc>
                <a:spcPct val="105000"/>
              </a:lnSpc>
              <a:buNone/>
              <a:defRPr sz="1350" b="0" i="0">
                <a:solidFill>
                  <a:srgbClr val="625E61"/>
                </a:solidFill>
                <a:latin typeface="Aptos"/>
                <a:ea typeface="Aptos"/>
                <a:cs typeface="Aptos"/>
              </a:defRPr>
            </a:pPr>
            <a:r>
              <a:rPr lang="en-GB" sz="1350" b="0" i="0" dirty="0">
                <a:solidFill>
                  <a:srgbClr val="625E61"/>
                </a:solidFill>
                <a:latin typeface="Aptos"/>
                <a:ea typeface="Aptos"/>
                <a:cs typeface="Aptos"/>
              </a:rPr>
              <a:t>You are suffering and I will do what I can to help</a:t>
            </a:r>
            <a:endParaRPr sz="1350" b="0" i="0" dirty="0">
              <a:solidFill>
                <a:srgbClr val="625E61"/>
              </a:solidFill>
              <a:latin typeface="Aptos"/>
              <a:ea typeface="Aptos"/>
              <a:cs typeface="Aptos"/>
            </a:endParaRPr>
          </a:p>
        </p:txBody>
      </p:sp>
      <p:sp>
        <p:nvSpPr>
          <p:cNvPr id="16" name="Rectangle 15">
            <a:extLst>
              <a:ext uri="{FF2B5EF4-FFF2-40B4-BE49-F238E27FC236}">
                <a16:creationId xmlns:a16="http://schemas.microsoft.com/office/drawing/2014/main" id="{8EA52446-51BC-4ECC-8E51-4BFE4952CD0B}"/>
              </a:ext>
            </a:extLst>
          </p:cNvPr>
          <p:cNvSpPr>
            <a:spLocks noGrp="1"/>
          </p:cNvSpPr>
          <p:nvPr/>
        </p:nvSpPr>
        <p:spPr>
          <a:xfrm>
            <a:off x="609600" y="2226378"/>
            <a:ext cx="4095750" cy="2383721"/>
          </a:xfrm>
          <a:prstGeom prst="rect">
            <a:avLst/>
          </a:prstGeom>
          <a:noFill/>
          <a:ln w="0">
            <a:noFill/>
            <a:prstDash val="solid"/>
          </a:ln>
        </p:spPr>
        <p:txBody>
          <a:bodyPr wrap="square" lIns="0" tIns="0" rIns="0" bIns="0" anchor="t">
            <a:normAutofit fontScale="97436"/>
          </a:bodyPr>
          <a:lstStyle/>
          <a:p>
            <a:pPr algn="l">
              <a:lnSpc>
                <a:spcPct val="105000"/>
              </a:lnSpc>
              <a:buNone/>
              <a:defRPr sz="1950" b="0" i="1">
                <a:solidFill>
                  <a:srgbClr val="007E80"/>
                </a:solidFill>
                <a:latin typeface="Georgia"/>
                <a:ea typeface="Georgia"/>
                <a:cs typeface="Georgia"/>
              </a:defRPr>
            </a:pPr>
            <a:r>
              <a:rPr lang="en-GB" sz="2000" b="0" i="1" dirty="0">
                <a:solidFill>
                  <a:srgbClr val="007E80"/>
                </a:solidFill>
                <a:latin typeface="Georgia"/>
                <a:ea typeface="Georgia"/>
                <a:cs typeface="Georgia"/>
              </a:rPr>
              <a:t>“When we label our emotions accurately, we are more able to discern the precise cause of our feelings”</a:t>
            </a:r>
            <a:endParaRPr sz="2000" b="0" i="1" dirty="0">
              <a:solidFill>
                <a:srgbClr val="007E80"/>
              </a:solidFill>
              <a:latin typeface="Georgia"/>
              <a:ea typeface="Georgia"/>
              <a:cs typeface="Georgia"/>
            </a:endParaRPr>
          </a:p>
        </p:txBody>
      </p:sp>
      <p:pic>
        <p:nvPicPr>
          <p:cNvPr id="4" name="Picture 3">
            <a:extLst>
              <a:ext uri="{FF2B5EF4-FFF2-40B4-BE49-F238E27FC236}">
                <a16:creationId xmlns:a16="http://schemas.microsoft.com/office/drawing/2014/main" id="{5CC2C347-B085-72B3-CDB7-510641D926D7}"/>
              </a:ext>
            </a:extLst>
          </p:cNvPr>
          <p:cNvPicPr>
            <a:picLocks noChangeAspect="1"/>
          </p:cNvPicPr>
          <p:nvPr/>
        </p:nvPicPr>
        <p:blipFill>
          <a:blip r:embed="rId3"/>
          <a:stretch/>
        </p:blipFill>
        <p:spPr>
          <a:xfrm>
            <a:off x="10519111" y="5638799"/>
            <a:ext cx="1516978" cy="1087364"/>
          </a:xfrm>
          <a:prstGeom prst="rect">
            <a:avLst/>
          </a:prstGeom>
        </p:spPr>
      </p:pic>
    </p:spTree>
    <p:extLst>
      <p:ext uri="{BB962C8B-B14F-4D97-AF65-F5344CB8AC3E}">
        <p14:creationId xmlns:p14="http://schemas.microsoft.com/office/powerpoint/2010/main" val="20071964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3E3D42"/>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015F07A-CFBC-4A50-8E95-CA31EEC88175}"/>
              </a:ext>
            </a:extLst>
          </p:cNvPr>
          <p:cNvSpPr>
            <a:spLocks noGrp="1"/>
          </p:cNvSpPr>
          <p:nvPr/>
        </p:nvSpPr>
        <p:spPr>
          <a:xfrm>
            <a:off x="9380766" y="5099960"/>
            <a:ext cx="1657350" cy="857250"/>
          </a:xfrm>
          <a:prstGeom prst="rect">
            <a:avLst/>
          </a:prstGeom>
          <a:noFill/>
          <a:ln w="0">
            <a:noFill/>
            <a:prstDash val="solid"/>
          </a:ln>
        </p:spPr>
        <p:txBody>
          <a:bodyPr wrap="square" lIns="0" tIns="0" rIns="0" bIns="0" anchor="t">
            <a:normAutofit/>
          </a:bodyPr>
          <a:lstStyle/>
          <a:p>
            <a:pPr algn="ctr">
              <a:lnSpc>
                <a:spcPct val="112000"/>
              </a:lnSpc>
              <a:buNone/>
              <a:defRPr sz="1275" b="0" i="0">
                <a:solidFill>
                  <a:srgbClr val="CEC8BF"/>
                </a:solidFill>
                <a:latin typeface="Aptos"/>
                <a:ea typeface="Aptos"/>
                <a:cs typeface="Aptos"/>
              </a:defRPr>
            </a:pPr>
            <a:r>
              <a:rPr lang="en-GB" sz="1400" b="0" i="0" dirty="0">
                <a:solidFill>
                  <a:srgbClr val="CEC8BF"/>
                </a:solidFill>
                <a:latin typeface="Aptos"/>
                <a:ea typeface="Aptos"/>
                <a:cs typeface="Aptos"/>
              </a:rPr>
              <a:t>- Prentis Hemphill</a:t>
            </a:r>
            <a:endParaRPr sz="1400" b="0" i="0" dirty="0">
              <a:solidFill>
                <a:srgbClr val="CEC8BF"/>
              </a:solidFill>
              <a:latin typeface="Aptos"/>
              <a:ea typeface="Aptos"/>
              <a:cs typeface="Aptos"/>
            </a:endParaRPr>
          </a:p>
        </p:txBody>
      </p:sp>
      <p:sp>
        <p:nvSpPr>
          <p:cNvPr id="24" name="Rectangle 23">
            <a:extLst>
              <a:ext uri="{FF2B5EF4-FFF2-40B4-BE49-F238E27FC236}">
                <a16:creationId xmlns:a16="http://schemas.microsoft.com/office/drawing/2014/main" id="{C8A32481-2AE2-4A06-AAF1-DC101087C500}"/>
              </a:ext>
            </a:extLst>
          </p:cNvPr>
          <p:cNvSpPr>
            <a:spLocks noGrp="1"/>
          </p:cNvSpPr>
          <p:nvPr/>
        </p:nvSpPr>
        <p:spPr>
          <a:xfrm>
            <a:off x="1624695" y="2476503"/>
            <a:ext cx="952500" cy="1143000"/>
          </a:xfrm>
          <a:prstGeom prst="rect">
            <a:avLst/>
          </a:prstGeom>
          <a:noFill/>
          <a:ln w="0">
            <a:noFill/>
            <a:prstDash val="solid"/>
          </a:ln>
        </p:spPr>
        <p:txBody>
          <a:bodyPr wrap="square" lIns="0" tIns="0" rIns="0" bIns="0" anchor="t">
            <a:normAutofit fontScale="86865" lnSpcReduction="10000"/>
          </a:bodyPr>
          <a:lstStyle/>
          <a:p>
            <a:pPr algn="l">
              <a:lnSpc>
                <a:spcPct val="105000"/>
              </a:lnSpc>
              <a:buNone/>
              <a:defRPr sz="9000" b="0" i="0">
                <a:solidFill>
                  <a:srgbClr val="00A5A5">
                    <a:alpha val="55000"/>
                  </a:srgbClr>
                </a:solidFill>
                <a:latin typeface="Georgia"/>
                <a:ea typeface="Georgia"/>
                <a:cs typeface="Georgia"/>
              </a:defRPr>
            </a:pPr>
            <a:r>
              <a:rPr sz="9000" b="0" i="0" dirty="0">
                <a:solidFill>
                  <a:srgbClr val="00A5A5">
                    <a:alpha val="55000"/>
                  </a:srgbClr>
                </a:solidFill>
                <a:latin typeface="Georgia"/>
                <a:ea typeface="Georgia"/>
                <a:cs typeface="Georgia"/>
              </a:rPr>
              <a:t>“</a:t>
            </a:r>
          </a:p>
        </p:txBody>
      </p:sp>
      <p:sp>
        <p:nvSpPr>
          <p:cNvPr id="25" name="Rectangle 24">
            <a:extLst>
              <a:ext uri="{FF2B5EF4-FFF2-40B4-BE49-F238E27FC236}">
                <a16:creationId xmlns:a16="http://schemas.microsoft.com/office/drawing/2014/main" id="{36DE06B4-166E-45AF-8DCC-4BC0B7B6ECF0}"/>
              </a:ext>
            </a:extLst>
          </p:cNvPr>
          <p:cNvSpPr>
            <a:spLocks noGrp="1"/>
          </p:cNvSpPr>
          <p:nvPr/>
        </p:nvSpPr>
        <p:spPr>
          <a:xfrm>
            <a:off x="2434319" y="2876552"/>
            <a:ext cx="9496424" cy="650419"/>
          </a:xfrm>
          <a:prstGeom prst="rect">
            <a:avLst/>
          </a:prstGeom>
          <a:noFill/>
          <a:ln w="0">
            <a:noFill/>
            <a:prstDash val="solid"/>
          </a:ln>
        </p:spPr>
        <p:txBody>
          <a:bodyPr wrap="square" lIns="0" tIns="0" rIns="0" bIns="0" anchor="t">
            <a:noAutofit/>
          </a:bodyPr>
          <a:lstStyle/>
          <a:p>
            <a:pPr algn="l">
              <a:lnSpc>
                <a:spcPct val="105000"/>
              </a:lnSpc>
              <a:buNone/>
              <a:defRPr sz="1875" b="0" i="1">
                <a:solidFill>
                  <a:srgbClr val="F4EFE7"/>
                </a:solidFill>
                <a:latin typeface="Georgia"/>
                <a:ea typeface="Georgia"/>
                <a:cs typeface="Georgia"/>
              </a:defRPr>
            </a:pPr>
            <a:r>
              <a:rPr lang="en-GB" sz="3600" i="1" dirty="0">
                <a:solidFill>
                  <a:srgbClr val="F4EFE7"/>
                </a:solidFill>
                <a:latin typeface="Georgia"/>
                <a:ea typeface="Georgia"/>
                <a:cs typeface="Georgia"/>
              </a:rPr>
              <a:t>Boundaries are the distance at which I can love you and me simultaneously</a:t>
            </a:r>
            <a:endParaRPr sz="3600" b="0" i="1" dirty="0">
              <a:solidFill>
                <a:srgbClr val="F4EFE7"/>
              </a:solidFill>
              <a:latin typeface="Georgia"/>
              <a:ea typeface="Georgia"/>
              <a:cs typeface="Georgia"/>
            </a:endParaRPr>
          </a:p>
        </p:txBody>
      </p:sp>
    </p:spTree>
    <p:extLst>
      <p:ext uri="{BB962C8B-B14F-4D97-AF65-F5344CB8AC3E}">
        <p14:creationId xmlns:p14="http://schemas.microsoft.com/office/powerpoint/2010/main" val="5057381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3E3D42"/>
        </a:solidFill>
        <a:effectLst/>
      </p:bgPr>
    </p:bg>
    <p:spTree>
      <p:nvGrpSpPr>
        <p:cNvPr id="1" name="">
          <a:extLst>
            <a:ext uri="{FF2B5EF4-FFF2-40B4-BE49-F238E27FC236}">
              <a16:creationId xmlns:a16="http://schemas.microsoft.com/office/drawing/2014/main" id="{269B967F-6EB8-71E9-3E84-402C6E38534C}"/>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DC722268-D770-DCDB-8CF3-6676C985B086}"/>
              </a:ext>
            </a:extLst>
          </p:cNvPr>
          <p:cNvSpPr>
            <a:spLocks noGrp="1"/>
          </p:cNvSpPr>
          <p:nvPr/>
        </p:nvSpPr>
        <p:spPr>
          <a:xfrm>
            <a:off x="7845881" y="4215494"/>
            <a:ext cx="2767689" cy="857250"/>
          </a:xfrm>
          <a:prstGeom prst="rect">
            <a:avLst/>
          </a:prstGeom>
          <a:noFill/>
          <a:ln w="0">
            <a:noFill/>
            <a:prstDash val="solid"/>
          </a:ln>
        </p:spPr>
        <p:txBody>
          <a:bodyPr wrap="square" lIns="0" tIns="0" rIns="0" bIns="0" anchor="t">
            <a:normAutofit/>
          </a:bodyPr>
          <a:lstStyle/>
          <a:p>
            <a:pPr algn="ctr">
              <a:lnSpc>
                <a:spcPct val="112000"/>
              </a:lnSpc>
              <a:buNone/>
              <a:defRPr sz="1275" b="0" i="0">
                <a:solidFill>
                  <a:srgbClr val="CEC8BF"/>
                </a:solidFill>
                <a:latin typeface="Aptos"/>
                <a:ea typeface="Aptos"/>
                <a:cs typeface="Aptos"/>
              </a:defRPr>
            </a:pPr>
            <a:r>
              <a:rPr lang="en-GB" sz="1400" b="0" i="0" dirty="0">
                <a:solidFill>
                  <a:srgbClr val="CEC8BF"/>
                </a:solidFill>
                <a:latin typeface="Aptos"/>
                <a:ea typeface="Aptos"/>
                <a:cs typeface="Aptos"/>
              </a:rPr>
              <a:t>- </a:t>
            </a:r>
            <a:r>
              <a:rPr lang="en-GB" sz="1400" b="0" i="0" dirty="0" err="1">
                <a:solidFill>
                  <a:srgbClr val="CEC8BF"/>
                </a:solidFill>
                <a:latin typeface="Aptos"/>
                <a:ea typeface="Aptos"/>
                <a:cs typeface="Aptos"/>
              </a:rPr>
              <a:t>Gainsburg</a:t>
            </a:r>
            <a:r>
              <a:rPr lang="en-GB" sz="1400" b="0" i="0" dirty="0">
                <a:solidFill>
                  <a:srgbClr val="CEC8BF"/>
                </a:solidFill>
                <a:latin typeface="Aptos"/>
                <a:ea typeface="Aptos"/>
                <a:cs typeface="Aptos"/>
              </a:rPr>
              <a:t> &amp; Cunningham (2023) </a:t>
            </a:r>
            <a:endParaRPr sz="1400" b="0" i="0" dirty="0">
              <a:solidFill>
                <a:srgbClr val="CEC8BF"/>
              </a:solidFill>
              <a:latin typeface="Aptos"/>
              <a:ea typeface="Aptos"/>
              <a:cs typeface="Aptos"/>
            </a:endParaRPr>
          </a:p>
        </p:txBody>
      </p:sp>
      <p:sp>
        <p:nvSpPr>
          <p:cNvPr id="24" name="Rectangle 23">
            <a:extLst>
              <a:ext uri="{FF2B5EF4-FFF2-40B4-BE49-F238E27FC236}">
                <a16:creationId xmlns:a16="http://schemas.microsoft.com/office/drawing/2014/main" id="{9D6C9A9B-45E5-36D8-5C09-33A7D3558015}"/>
              </a:ext>
            </a:extLst>
          </p:cNvPr>
          <p:cNvSpPr>
            <a:spLocks noGrp="1"/>
          </p:cNvSpPr>
          <p:nvPr/>
        </p:nvSpPr>
        <p:spPr>
          <a:xfrm>
            <a:off x="427268" y="1191988"/>
            <a:ext cx="952500" cy="1143000"/>
          </a:xfrm>
          <a:prstGeom prst="rect">
            <a:avLst/>
          </a:prstGeom>
          <a:noFill/>
          <a:ln w="0">
            <a:noFill/>
            <a:prstDash val="solid"/>
          </a:ln>
        </p:spPr>
        <p:txBody>
          <a:bodyPr wrap="square" lIns="0" tIns="0" rIns="0" bIns="0" anchor="t">
            <a:normAutofit fontScale="86865" lnSpcReduction="10000"/>
          </a:bodyPr>
          <a:lstStyle/>
          <a:p>
            <a:pPr algn="l">
              <a:lnSpc>
                <a:spcPct val="105000"/>
              </a:lnSpc>
              <a:buNone/>
              <a:defRPr sz="9000" b="0" i="0">
                <a:solidFill>
                  <a:srgbClr val="00A5A5">
                    <a:alpha val="55000"/>
                  </a:srgbClr>
                </a:solidFill>
                <a:latin typeface="Georgia"/>
                <a:ea typeface="Georgia"/>
                <a:cs typeface="Georgia"/>
              </a:defRPr>
            </a:pPr>
            <a:r>
              <a:rPr sz="9000" b="0" i="0" dirty="0">
                <a:solidFill>
                  <a:srgbClr val="00A5A5">
                    <a:alpha val="55000"/>
                  </a:srgbClr>
                </a:solidFill>
                <a:latin typeface="Georgia"/>
                <a:ea typeface="Georgia"/>
                <a:cs typeface="Georgia"/>
              </a:rPr>
              <a:t>“</a:t>
            </a:r>
          </a:p>
        </p:txBody>
      </p:sp>
      <p:sp>
        <p:nvSpPr>
          <p:cNvPr id="25" name="Rectangle 24">
            <a:extLst>
              <a:ext uri="{FF2B5EF4-FFF2-40B4-BE49-F238E27FC236}">
                <a16:creationId xmlns:a16="http://schemas.microsoft.com/office/drawing/2014/main" id="{40EB79B4-760E-5EBC-C371-B77B4BBD4690}"/>
              </a:ext>
            </a:extLst>
          </p:cNvPr>
          <p:cNvSpPr>
            <a:spLocks noGrp="1"/>
          </p:cNvSpPr>
          <p:nvPr/>
        </p:nvSpPr>
        <p:spPr>
          <a:xfrm>
            <a:off x="1236892" y="1592037"/>
            <a:ext cx="9496424" cy="2223408"/>
          </a:xfrm>
          <a:prstGeom prst="rect">
            <a:avLst/>
          </a:prstGeom>
          <a:noFill/>
          <a:ln w="0">
            <a:noFill/>
            <a:prstDash val="solid"/>
          </a:ln>
        </p:spPr>
        <p:txBody>
          <a:bodyPr wrap="square" lIns="0" tIns="0" rIns="0" bIns="0" anchor="t">
            <a:noAutofit/>
          </a:bodyPr>
          <a:lstStyle/>
          <a:p>
            <a:pPr>
              <a:defRPr sz="1875" b="0" i="1">
                <a:solidFill>
                  <a:srgbClr val="F4EFE7"/>
                </a:solidFill>
                <a:latin typeface="Georgia"/>
                <a:ea typeface="Georgia"/>
                <a:cs typeface="Georgia"/>
              </a:defRPr>
            </a:pPr>
            <a:r>
              <a:rPr lang="en-GB" sz="1875" dirty="0">
                <a:solidFill>
                  <a:srgbClr val="F4EFE7"/>
                </a:solidFill>
                <a:latin typeface="Georgia"/>
              </a:rPr>
              <a:t>We propose that people’s limited-compassion mindsets—beliefs about compassion as a limited resource and a fatiguing experience—can result in a self-fulfilling prophecy that reinforces compassion fatigue. Across four studies of adults sampled from university students and online participant pools in the United States, we show that there is variability in people’s compassion mindsets, that these mindsets can be changed with convincing information, and that limited-compassion mindsets predict lower feelings of compassion, lower-quality social support, and more fatigue.</a:t>
            </a:r>
            <a:endParaRPr sz="3600" b="0" i="1" dirty="0">
              <a:solidFill>
                <a:srgbClr val="F4EFE7"/>
              </a:solidFill>
              <a:latin typeface="Georgia"/>
              <a:ea typeface="Georgia"/>
              <a:cs typeface="Georgia"/>
            </a:endParaRPr>
          </a:p>
        </p:txBody>
      </p:sp>
    </p:spTree>
    <p:extLst>
      <p:ext uri="{BB962C8B-B14F-4D97-AF65-F5344CB8AC3E}">
        <p14:creationId xmlns:p14="http://schemas.microsoft.com/office/powerpoint/2010/main" val="3956335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4EFE7"/>
        </a:solidFill>
        <a:effectLst/>
      </p:bgPr>
    </p:bg>
    <p:spTree>
      <p:nvGrpSpPr>
        <p:cNvPr id="1" name="">
          <a:extLst>
            <a:ext uri="{FF2B5EF4-FFF2-40B4-BE49-F238E27FC236}">
              <a16:creationId xmlns:a16="http://schemas.microsoft.com/office/drawing/2014/main" id="{30B9D22F-CED9-860A-BB2F-7BBBC6D02275}"/>
            </a:ext>
          </a:extLst>
        </p:cNvPr>
        <p:cNvGrpSpPr/>
        <p:nvPr/>
      </p:nvGrpSpPr>
      <p:grpSpPr>
        <a:xfrm>
          <a:off x="0" y="0"/>
          <a:ext cx="0" cy="0"/>
          <a:chOff x="0" y="0"/>
          <a:chExt cx="0" cy="0"/>
        </a:xfrm>
      </p:grpSpPr>
      <p:sp>
        <p:nvSpPr>
          <p:cNvPr id="20" name="Rectangle 19">
            <a:extLst>
              <a:ext uri="{FF2B5EF4-FFF2-40B4-BE49-F238E27FC236}">
                <a16:creationId xmlns:a16="http://schemas.microsoft.com/office/drawing/2014/main" id="{A7C0983B-A91B-41FF-1DE1-B2F355AD6507}"/>
              </a:ext>
            </a:extLst>
          </p:cNvPr>
          <p:cNvSpPr>
            <a:spLocks noGrp="1"/>
          </p:cNvSpPr>
          <p:nvPr/>
        </p:nvSpPr>
        <p:spPr>
          <a:xfrm>
            <a:off x="609600" y="523875"/>
            <a:ext cx="10668000" cy="1066800"/>
          </a:xfrm>
          <a:prstGeom prst="rect">
            <a:avLst/>
          </a:prstGeom>
          <a:noFill/>
          <a:ln w="0">
            <a:noFill/>
            <a:prstDash val="solid"/>
          </a:ln>
        </p:spPr>
        <p:txBody>
          <a:bodyPr wrap="square" lIns="0" tIns="0" rIns="0" bIns="0" anchor="t">
            <a:normAutofit/>
          </a:bodyPr>
          <a:lstStyle/>
          <a:p>
            <a:pPr algn="l">
              <a:lnSpc>
                <a:spcPct val="98000"/>
              </a:lnSpc>
              <a:buNone/>
              <a:defRPr sz="3450" b="0" i="0">
                <a:solidFill>
                  <a:srgbClr val="3E3D42"/>
                </a:solidFill>
                <a:latin typeface="Georgia"/>
                <a:ea typeface="Georgia"/>
                <a:cs typeface="Georgia"/>
              </a:defRPr>
            </a:pPr>
            <a:r>
              <a:rPr lang="en-GB" sz="3450" b="0" i="0" dirty="0">
                <a:solidFill>
                  <a:srgbClr val="3E3D42"/>
                </a:solidFill>
                <a:latin typeface="Georgia"/>
                <a:ea typeface="Georgia"/>
                <a:cs typeface="Georgia"/>
              </a:rPr>
              <a:t>Interventions</a:t>
            </a:r>
            <a:endParaRPr sz="3450" b="0" i="0" dirty="0">
              <a:solidFill>
                <a:srgbClr val="3E3D42"/>
              </a:solidFill>
              <a:latin typeface="Georgia"/>
              <a:ea typeface="Georgia"/>
              <a:cs typeface="Georgia"/>
            </a:endParaRPr>
          </a:p>
        </p:txBody>
      </p:sp>
      <p:sp>
        <p:nvSpPr>
          <p:cNvPr id="2" name="Straight Connector 1">
            <a:extLst>
              <a:ext uri="{FF2B5EF4-FFF2-40B4-BE49-F238E27FC236}">
                <a16:creationId xmlns:a16="http://schemas.microsoft.com/office/drawing/2014/main" id="{9C79DBC0-CC44-2594-7032-A6AB5F8B7205}"/>
              </a:ext>
            </a:extLst>
          </p:cNvPr>
          <p:cNvSpPr>
            <a:spLocks noGrp="1"/>
          </p:cNvSpPr>
          <p:nvPr/>
        </p:nvSpPr>
        <p:spPr>
          <a:xfrm>
            <a:off x="609600" y="1762125"/>
            <a:ext cx="876300" cy="0"/>
          </a:xfrm>
          <a:prstGeom prst="line">
            <a:avLst/>
          </a:prstGeom>
          <a:noFill/>
          <a:ln w="38100">
            <a:solidFill>
              <a:srgbClr val="00A5A5"/>
            </a:solidFill>
            <a:prstDash val="solid"/>
          </a:ln>
        </p:spPr>
        <p:txBody>
          <a:bodyPr/>
          <a:lstStyle/>
          <a:p>
            <a:endParaRPr lang="en-GB"/>
          </a:p>
        </p:txBody>
      </p:sp>
      <p:sp>
        <p:nvSpPr>
          <p:cNvPr id="7" name="Straight Connector 6">
            <a:extLst>
              <a:ext uri="{FF2B5EF4-FFF2-40B4-BE49-F238E27FC236}">
                <a16:creationId xmlns:a16="http://schemas.microsoft.com/office/drawing/2014/main" id="{12C14111-3D21-7889-CC54-E96C4C6FECAC}"/>
              </a:ext>
            </a:extLst>
          </p:cNvPr>
          <p:cNvSpPr>
            <a:spLocks noGrp="1"/>
          </p:cNvSpPr>
          <p:nvPr/>
        </p:nvSpPr>
        <p:spPr>
          <a:xfrm>
            <a:off x="5334000" y="3371850"/>
            <a:ext cx="323850" cy="0"/>
          </a:xfrm>
          <a:prstGeom prst="line">
            <a:avLst/>
          </a:prstGeom>
          <a:noFill/>
          <a:ln w="38100">
            <a:solidFill>
              <a:srgbClr val="00A5A5"/>
            </a:solidFill>
            <a:prstDash val="solid"/>
          </a:ln>
        </p:spPr>
        <p:txBody>
          <a:bodyPr/>
          <a:lstStyle/>
          <a:p>
            <a:endParaRPr lang="en-GB"/>
          </a:p>
        </p:txBody>
      </p:sp>
      <p:sp>
        <p:nvSpPr>
          <p:cNvPr id="8" name="Rectangle 7">
            <a:extLst>
              <a:ext uri="{FF2B5EF4-FFF2-40B4-BE49-F238E27FC236}">
                <a16:creationId xmlns:a16="http://schemas.microsoft.com/office/drawing/2014/main" id="{1028727D-FF7D-F244-3F21-B536D14D10C3}"/>
              </a:ext>
            </a:extLst>
          </p:cNvPr>
          <p:cNvSpPr>
            <a:spLocks noGrp="1"/>
          </p:cNvSpPr>
          <p:nvPr/>
        </p:nvSpPr>
        <p:spPr>
          <a:xfrm>
            <a:off x="5810250" y="3238500"/>
            <a:ext cx="4953000" cy="304800"/>
          </a:xfrm>
          <a:prstGeom prst="rect">
            <a:avLst/>
          </a:prstGeom>
          <a:noFill/>
          <a:ln w="0">
            <a:noFill/>
            <a:prstDash val="solid"/>
          </a:ln>
        </p:spPr>
        <p:txBody>
          <a:bodyPr wrap="square" lIns="0" tIns="0" rIns="0" bIns="0" anchor="t">
            <a:normAutofit/>
          </a:bodyPr>
          <a:lstStyle/>
          <a:p>
            <a:pPr algn="l">
              <a:lnSpc>
                <a:spcPct val="105000"/>
              </a:lnSpc>
              <a:buNone/>
              <a:defRPr sz="1875" b="0" i="0">
                <a:solidFill>
                  <a:srgbClr val="3E3D42"/>
                </a:solidFill>
                <a:latin typeface="Georgia"/>
                <a:ea typeface="Georgia"/>
                <a:cs typeface="Georgia"/>
              </a:defRPr>
            </a:pPr>
            <a:r>
              <a:rPr lang="en-GB" sz="1875" dirty="0">
                <a:solidFill>
                  <a:srgbClr val="3E3D42"/>
                </a:solidFill>
                <a:latin typeface="Georgia"/>
                <a:ea typeface="Georgia"/>
                <a:cs typeface="Georgia"/>
              </a:rPr>
              <a:t>Individual </a:t>
            </a:r>
            <a:endParaRPr sz="1875" b="0" i="0" dirty="0">
              <a:solidFill>
                <a:srgbClr val="3E3D42"/>
              </a:solidFill>
              <a:latin typeface="Georgia"/>
              <a:ea typeface="Georgia"/>
              <a:cs typeface="Georgia"/>
            </a:endParaRPr>
          </a:p>
        </p:txBody>
      </p:sp>
      <p:sp>
        <p:nvSpPr>
          <p:cNvPr id="9" name="Rectangle 8">
            <a:extLst>
              <a:ext uri="{FF2B5EF4-FFF2-40B4-BE49-F238E27FC236}">
                <a16:creationId xmlns:a16="http://schemas.microsoft.com/office/drawing/2014/main" id="{017E5E54-DB77-8F65-651F-553812896EF1}"/>
              </a:ext>
            </a:extLst>
          </p:cNvPr>
          <p:cNvSpPr>
            <a:spLocks noGrp="1"/>
          </p:cNvSpPr>
          <p:nvPr/>
        </p:nvSpPr>
        <p:spPr>
          <a:xfrm>
            <a:off x="5810250" y="3638550"/>
            <a:ext cx="4953000" cy="438150"/>
          </a:xfrm>
          <a:prstGeom prst="rect">
            <a:avLst/>
          </a:prstGeom>
          <a:noFill/>
          <a:ln w="0">
            <a:noFill/>
            <a:prstDash val="solid"/>
          </a:ln>
        </p:spPr>
        <p:txBody>
          <a:bodyPr wrap="square" lIns="0" tIns="0" rIns="0" bIns="0" anchor="t">
            <a:normAutofit/>
          </a:bodyPr>
          <a:lstStyle/>
          <a:p>
            <a:pPr algn="l">
              <a:lnSpc>
                <a:spcPct val="105000"/>
              </a:lnSpc>
              <a:buNone/>
              <a:defRPr sz="1350" b="0" i="0">
                <a:solidFill>
                  <a:srgbClr val="625E61"/>
                </a:solidFill>
                <a:latin typeface="Aptos"/>
                <a:ea typeface="Aptos"/>
                <a:cs typeface="Aptos"/>
              </a:defRPr>
            </a:pPr>
            <a:r>
              <a:rPr lang="en-GB" sz="1350" dirty="0">
                <a:solidFill>
                  <a:srgbClr val="625E61"/>
                </a:solidFill>
                <a:latin typeface="Aptos"/>
                <a:ea typeface="Aptos"/>
                <a:cs typeface="Aptos"/>
              </a:rPr>
              <a:t>Compassion practice - loving kindness meditation</a:t>
            </a:r>
          </a:p>
          <a:p>
            <a:pPr algn="l">
              <a:lnSpc>
                <a:spcPct val="105000"/>
              </a:lnSpc>
              <a:buNone/>
              <a:defRPr sz="1350" b="0" i="0">
                <a:solidFill>
                  <a:srgbClr val="625E61"/>
                </a:solidFill>
                <a:latin typeface="Aptos"/>
                <a:ea typeface="Aptos"/>
                <a:cs typeface="Aptos"/>
              </a:defRPr>
            </a:pPr>
            <a:r>
              <a:rPr lang="en-GB" sz="1350" b="0" i="0" dirty="0">
                <a:solidFill>
                  <a:srgbClr val="625E61"/>
                </a:solidFill>
                <a:latin typeface="Aptos"/>
                <a:ea typeface="Aptos"/>
                <a:cs typeface="Aptos"/>
              </a:rPr>
              <a:t>Individual counselling</a:t>
            </a:r>
            <a:endParaRPr sz="1350" b="0" i="0" dirty="0">
              <a:solidFill>
                <a:srgbClr val="625E61"/>
              </a:solidFill>
              <a:latin typeface="Aptos"/>
              <a:ea typeface="Aptos"/>
              <a:cs typeface="Aptos"/>
            </a:endParaRPr>
          </a:p>
        </p:txBody>
      </p:sp>
      <p:sp>
        <p:nvSpPr>
          <p:cNvPr id="10" name="Straight Connector 9">
            <a:extLst>
              <a:ext uri="{FF2B5EF4-FFF2-40B4-BE49-F238E27FC236}">
                <a16:creationId xmlns:a16="http://schemas.microsoft.com/office/drawing/2014/main" id="{B419F65A-6367-D529-E7C3-6F6FB7E81673}"/>
              </a:ext>
            </a:extLst>
          </p:cNvPr>
          <p:cNvSpPr>
            <a:spLocks noGrp="1"/>
          </p:cNvSpPr>
          <p:nvPr/>
        </p:nvSpPr>
        <p:spPr>
          <a:xfrm>
            <a:off x="5334000" y="4343400"/>
            <a:ext cx="323850" cy="0"/>
          </a:xfrm>
          <a:prstGeom prst="line">
            <a:avLst/>
          </a:prstGeom>
          <a:noFill/>
          <a:ln w="38100">
            <a:solidFill>
              <a:srgbClr val="00A5A5"/>
            </a:solidFill>
            <a:prstDash val="solid"/>
          </a:ln>
        </p:spPr>
        <p:txBody>
          <a:bodyPr/>
          <a:lstStyle/>
          <a:p>
            <a:endParaRPr lang="en-GB"/>
          </a:p>
        </p:txBody>
      </p:sp>
      <p:sp>
        <p:nvSpPr>
          <p:cNvPr id="11" name="Rectangle 10">
            <a:extLst>
              <a:ext uri="{FF2B5EF4-FFF2-40B4-BE49-F238E27FC236}">
                <a16:creationId xmlns:a16="http://schemas.microsoft.com/office/drawing/2014/main" id="{A263A09E-1E21-1D62-B40F-CF4FF6477D4F}"/>
              </a:ext>
            </a:extLst>
          </p:cNvPr>
          <p:cNvSpPr>
            <a:spLocks noGrp="1"/>
          </p:cNvSpPr>
          <p:nvPr/>
        </p:nvSpPr>
        <p:spPr>
          <a:xfrm>
            <a:off x="5810250" y="4210050"/>
            <a:ext cx="4953000" cy="304800"/>
          </a:xfrm>
          <a:prstGeom prst="rect">
            <a:avLst/>
          </a:prstGeom>
          <a:noFill/>
          <a:ln w="0">
            <a:noFill/>
            <a:prstDash val="solid"/>
          </a:ln>
        </p:spPr>
        <p:txBody>
          <a:bodyPr wrap="square" lIns="0" tIns="0" rIns="0" bIns="0" anchor="t">
            <a:normAutofit/>
          </a:bodyPr>
          <a:lstStyle/>
          <a:p>
            <a:pPr algn="l">
              <a:lnSpc>
                <a:spcPct val="105000"/>
              </a:lnSpc>
              <a:buNone/>
              <a:defRPr sz="1875" b="0" i="0">
                <a:solidFill>
                  <a:srgbClr val="3E3D42"/>
                </a:solidFill>
                <a:latin typeface="Georgia"/>
                <a:ea typeface="Georgia"/>
                <a:cs typeface="Georgia"/>
              </a:defRPr>
            </a:pPr>
            <a:r>
              <a:rPr lang="en-GB" sz="1875" dirty="0">
                <a:solidFill>
                  <a:srgbClr val="3E3D42"/>
                </a:solidFill>
                <a:latin typeface="Georgia"/>
                <a:ea typeface="Georgia"/>
                <a:cs typeface="Georgia"/>
              </a:rPr>
              <a:t>Group</a:t>
            </a:r>
            <a:endParaRPr sz="1875" b="0" i="0" dirty="0">
              <a:solidFill>
                <a:srgbClr val="3E3D42"/>
              </a:solidFill>
              <a:latin typeface="Georgia"/>
              <a:ea typeface="Georgia"/>
              <a:cs typeface="Georgia"/>
            </a:endParaRPr>
          </a:p>
        </p:txBody>
      </p:sp>
      <p:sp>
        <p:nvSpPr>
          <p:cNvPr id="12" name="Rectangle 11">
            <a:extLst>
              <a:ext uri="{FF2B5EF4-FFF2-40B4-BE49-F238E27FC236}">
                <a16:creationId xmlns:a16="http://schemas.microsoft.com/office/drawing/2014/main" id="{76B763F4-937E-1B9C-8259-80A30B31B121}"/>
              </a:ext>
            </a:extLst>
          </p:cNvPr>
          <p:cNvSpPr>
            <a:spLocks noGrp="1"/>
          </p:cNvSpPr>
          <p:nvPr/>
        </p:nvSpPr>
        <p:spPr>
          <a:xfrm>
            <a:off x="5810249" y="4514850"/>
            <a:ext cx="5680343" cy="476250"/>
          </a:xfrm>
          <a:prstGeom prst="rect">
            <a:avLst/>
          </a:prstGeom>
          <a:noFill/>
          <a:ln w="0">
            <a:noFill/>
            <a:prstDash val="solid"/>
          </a:ln>
        </p:spPr>
        <p:txBody>
          <a:bodyPr wrap="square" lIns="0" tIns="0" rIns="0" bIns="0" anchor="t">
            <a:normAutofit/>
          </a:bodyPr>
          <a:lstStyle/>
          <a:p>
            <a:pPr algn="l">
              <a:lnSpc>
                <a:spcPct val="105000"/>
              </a:lnSpc>
              <a:buNone/>
              <a:defRPr sz="1350" b="0" i="0">
                <a:solidFill>
                  <a:srgbClr val="625E61"/>
                </a:solidFill>
                <a:latin typeface="Aptos"/>
                <a:ea typeface="Aptos"/>
                <a:cs typeface="Aptos"/>
              </a:defRPr>
            </a:pPr>
            <a:r>
              <a:rPr lang="en-GB" sz="1350" b="0" i="0" dirty="0">
                <a:solidFill>
                  <a:srgbClr val="625E61"/>
                </a:solidFill>
                <a:latin typeface="Aptos"/>
                <a:ea typeface="Aptos"/>
                <a:cs typeface="Aptos"/>
              </a:rPr>
              <a:t>Supported individual or group reflective practice/clinical supervision</a:t>
            </a:r>
            <a:endParaRPr sz="1350" b="0" i="0" dirty="0">
              <a:solidFill>
                <a:srgbClr val="625E61"/>
              </a:solidFill>
              <a:latin typeface="Aptos"/>
              <a:ea typeface="Aptos"/>
              <a:cs typeface="Aptos"/>
            </a:endParaRPr>
          </a:p>
        </p:txBody>
      </p:sp>
      <p:sp>
        <p:nvSpPr>
          <p:cNvPr id="13" name="Straight Connector 12">
            <a:extLst>
              <a:ext uri="{FF2B5EF4-FFF2-40B4-BE49-F238E27FC236}">
                <a16:creationId xmlns:a16="http://schemas.microsoft.com/office/drawing/2014/main" id="{56896429-27A6-CC07-4B69-FD795C6D0DBB}"/>
              </a:ext>
            </a:extLst>
          </p:cNvPr>
          <p:cNvSpPr>
            <a:spLocks noGrp="1"/>
          </p:cNvSpPr>
          <p:nvPr/>
        </p:nvSpPr>
        <p:spPr>
          <a:xfrm>
            <a:off x="5334000" y="5314950"/>
            <a:ext cx="323850" cy="0"/>
          </a:xfrm>
          <a:prstGeom prst="line">
            <a:avLst/>
          </a:prstGeom>
          <a:noFill/>
          <a:ln w="38100">
            <a:solidFill>
              <a:srgbClr val="00A5A5"/>
            </a:solidFill>
            <a:prstDash val="solid"/>
          </a:ln>
        </p:spPr>
        <p:txBody>
          <a:bodyPr/>
          <a:lstStyle/>
          <a:p>
            <a:endParaRPr lang="en-GB"/>
          </a:p>
        </p:txBody>
      </p:sp>
      <p:sp>
        <p:nvSpPr>
          <p:cNvPr id="14" name="Rectangle 13">
            <a:extLst>
              <a:ext uri="{FF2B5EF4-FFF2-40B4-BE49-F238E27FC236}">
                <a16:creationId xmlns:a16="http://schemas.microsoft.com/office/drawing/2014/main" id="{1949923D-2172-9264-6AB6-4EB200C22D29}"/>
              </a:ext>
            </a:extLst>
          </p:cNvPr>
          <p:cNvSpPr>
            <a:spLocks noGrp="1"/>
          </p:cNvSpPr>
          <p:nvPr/>
        </p:nvSpPr>
        <p:spPr>
          <a:xfrm>
            <a:off x="5810250" y="5124450"/>
            <a:ext cx="5334000" cy="380999"/>
          </a:xfrm>
          <a:prstGeom prst="rect">
            <a:avLst/>
          </a:prstGeom>
          <a:noFill/>
          <a:ln w="0">
            <a:noFill/>
            <a:prstDash val="solid"/>
          </a:ln>
        </p:spPr>
        <p:txBody>
          <a:bodyPr wrap="square" lIns="0" tIns="0" rIns="0" bIns="0" anchor="t">
            <a:normAutofit/>
          </a:bodyPr>
          <a:lstStyle/>
          <a:p>
            <a:pPr algn="l">
              <a:lnSpc>
                <a:spcPct val="105000"/>
              </a:lnSpc>
              <a:buNone/>
              <a:defRPr sz="1875" b="0" i="0">
                <a:solidFill>
                  <a:srgbClr val="3E3D42"/>
                </a:solidFill>
                <a:latin typeface="Georgia"/>
                <a:ea typeface="Georgia"/>
                <a:cs typeface="Georgia"/>
              </a:defRPr>
            </a:pPr>
            <a:r>
              <a:rPr lang="en-GB" sz="1875" dirty="0">
                <a:solidFill>
                  <a:srgbClr val="3E3D42"/>
                </a:solidFill>
                <a:latin typeface="Georgia"/>
                <a:ea typeface="Georgia"/>
                <a:cs typeface="Georgia"/>
              </a:rPr>
              <a:t>Organisational intervention</a:t>
            </a:r>
            <a:endParaRPr sz="1875" b="0" i="0" dirty="0">
              <a:solidFill>
                <a:srgbClr val="3E3D42"/>
              </a:solidFill>
              <a:latin typeface="Georgia"/>
              <a:ea typeface="Georgia"/>
              <a:cs typeface="Georgia"/>
            </a:endParaRPr>
          </a:p>
        </p:txBody>
      </p:sp>
      <p:sp>
        <p:nvSpPr>
          <p:cNvPr id="15" name="Rectangle 14">
            <a:extLst>
              <a:ext uri="{FF2B5EF4-FFF2-40B4-BE49-F238E27FC236}">
                <a16:creationId xmlns:a16="http://schemas.microsoft.com/office/drawing/2014/main" id="{05813E97-DCC3-2CAB-F790-8B3E02375281}"/>
              </a:ext>
            </a:extLst>
          </p:cNvPr>
          <p:cNvSpPr>
            <a:spLocks noGrp="1"/>
          </p:cNvSpPr>
          <p:nvPr/>
        </p:nvSpPr>
        <p:spPr>
          <a:xfrm>
            <a:off x="5810250" y="5581650"/>
            <a:ext cx="4953000" cy="381000"/>
          </a:xfrm>
          <a:prstGeom prst="rect">
            <a:avLst/>
          </a:prstGeom>
          <a:noFill/>
          <a:ln w="0">
            <a:noFill/>
            <a:prstDash val="solid"/>
          </a:ln>
        </p:spPr>
        <p:txBody>
          <a:bodyPr wrap="square" lIns="0" tIns="0" rIns="0" bIns="0" anchor="t">
            <a:normAutofit/>
          </a:bodyPr>
          <a:lstStyle/>
          <a:p>
            <a:pPr algn="l">
              <a:lnSpc>
                <a:spcPct val="105000"/>
              </a:lnSpc>
              <a:buNone/>
              <a:defRPr sz="1350" b="0" i="0">
                <a:solidFill>
                  <a:srgbClr val="625E61"/>
                </a:solidFill>
                <a:latin typeface="Aptos"/>
                <a:ea typeface="Aptos"/>
                <a:cs typeface="Aptos"/>
              </a:defRPr>
            </a:pPr>
            <a:r>
              <a:rPr lang="en-GB" sz="1350" b="0" i="0" dirty="0">
                <a:solidFill>
                  <a:srgbClr val="625E61"/>
                </a:solidFill>
                <a:latin typeface="Aptos"/>
                <a:ea typeface="Aptos"/>
                <a:cs typeface="Aptos"/>
              </a:rPr>
              <a:t>Schwartz Rounds</a:t>
            </a:r>
            <a:endParaRPr sz="1350" b="0" i="0" dirty="0">
              <a:solidFill>
                <a:srgbClr val="625E61"/>
              </a:solidFill>
              <a:latin typeface="Aptos"/>
              <a:ea typeface="Aptos"/>
              <a:cs typeface="Aptos"/>
            </a:endParaRPr>
          </a:p>
        </p:txBody>
      </p:sp>
      <p:sp>
        <p:nvSpPr>
          <p:cNvPr id="16" name="Rectangle 15">
            <a:extLst>
              <a:ext uri="{FF2B5EF4-FFF2-40B4-BE49-F238E27FC236}">
                <a16:creationId xmlns:a16="http://schemas.microsoft.com/office/drawing/2014/main" id="{A1C5D01A-68BF-D5F8-7DBC-2A8340CAD2EB}"/>
              </a:ext>
            </a:extLst>
          </p:cNvPr>
          <p:cNvSpPr>
            <a:spLocks noGrp="1"/>
          </p:cNvSpPr>
          <p:nvPr/>
        </p:nvSpPr>
        <p:spPr>
          <a:xfrm>
            <a:off x="609600" y="2226378"/>
            <a:ext cx="4095750" cy="2383721"/>
          </a:xfrm>
          <a:prstGeom prst="rect">
            <a:avLst/>
          </a:prstGeom>
          <a:noFill/>
          <a:ln w="0">
            <a:noFill/>
            <a:prstDash val="solid"/>
          </a:ln>
        </p:spPr>
        <p:txBody>
          <a:bodyPr wrap="square" lIns="0" tIns="0" rIns="0" bIns="0" anchor="t">
            <a:normAutofit fontScale="97436"/>
          </a:bodyPr>
          <a:lstStyle/>
          <a:p>
            <a:pPr algn="l">
              <a:lnSpc>
                <a:spcPct val="105000"/>
              </a:lnSpc>
              <a:buNone/>
              <a:defRPr sz="1950" b="0" i="1">
                <a:solidFill>
                  <a:srgbClr val="007E80"/>
                </a:solidFill>
                <a:latin typeface="Georgia"/>
                <a:ea typeface="Georgia"/>
                <a:cs typeface="Georgia"/>
              </a:defRPr>
            </a:pPr>
            <a:r>
              <a:rPr lang="en-GB" sz="2000" b="0" i="1" dirty="0">
                <a:solidFill>
                  <a:srgbClr val="007E80"/>
                </a:solidFill>
                <a:latin typeface="Georgia"/>
                <a:ea typeface="Georgia"/>
                <a:cs typeface="Georgia"/>
              </a:rPr>
              <a:t>Making a tangible difference to the wellbeing of veterinary teams requires a multi pronged approach</a:t>
            </a:r>
            <a:endParaRPr sz="2000" b="0" i="1" dirty="0">
              <a:solidFill>
                <a:srgbClr val="007E80"/>
              </a:solidFill>
              <a:latin typeface="Georgia"/>
              <a:ea typeface="Georgia"/>
              <a:cs typeface="Georgia"/>
            </a:endParaRPr>
          </a:p>
        </p:txBody>
      </p:sp>
      <p:pic>
        <p:nvPicPr>
          <p:cNvPr id="4" name="Picture 3">
            <a:extLst>
              <a:ext uri="{FF2B5EF4-FFF2-40B4-BE49-F238E27FC236}">
                <a16:creationId xmlns:a16="http://schemas.microsoft.com/office/drawing/2014/main" id="{2A8F9E23-9E04-5CBE-812F-3A83F63E9D79}"/>
              </a:ext>
            </a:extLst>
          </p:cNvPr>
          <p:cNvPicPr>
            <a:picLocks noChangeAspect="1"/>
          </p:cNvPicPr>
          <p:nvPr/>
        </p:nvPicPr>
        <p:blipFill>
          <a:blip r:embed="rId3"/>
          <a:stretch/>
        </p:blipFill>
        <p:spPr>
          <a:xfrm>
            <a:off x="10519111" y="5638799"/>
            <a:ext cx="1516978" cy="1087364"/>
          </a:xfrm>
          <a:prstGeom prst="rect">
            <a:avLst/>
          </a:prstGeom>
        </p:spPr>
      </p:pic>
    </p:spTree>
    <p:extLst>
      <p:ext uri="{BB962C8B-B14F-4D97-AF65-F5344CB8AC3E}">
        <p14:creationId xmlns:p14="http://schemas.microsoft.com/office/powerpoint/2010/main" val="38980809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4EFE7"/>
        </a:solidFill>
        <a:effectLst/>
      </p:bgPr>
    </p:bg>
    <p:spTree>
      <p:nvGrpSpPr>
        <p:cNvPr id="1" name=""/>
        <p:cNvGrpSpPr/>
        <p:nvPr/>
      </p:nvGrpSpPr>
      <p:grpSpPr>
        <a:xfrm>
          <a:off x="0" y="0"/>
          <a:ext cx="0" cy="0"/>
          <a:chOff x="0" y="0"/>
          <a:chExt cx="0" cy="0"/>
        </a:xfrm>
      </p:grpSpPr>
      <p:sp>
        <p:nvSpPr>
          <p:cNvPr id="2" name="Freeform 2"/>
          <p:cNvSpPr/>
          <p:nvPr/>
        </p:nvSpPr>
        <p:spPr>
          <a:xfrm>
            <a:off x="0" y="18312"/>
            <a:ext cx="6664869" cy="5137889"/>
          </a:xfrm>
          <a:custGeom>
            <a:avLst/>
            <a:gdLst/>
            <a:ahLst/>
            <a:cxnLst/>
            <a:rect l="l" t="t" r="r" b="b"/>
            <a:pathLst>
              <a:path w="9997304" h="8762266">
                <a:moveTo>
                  <a:pt x="0" y="0"/>
                </a:moveTo>
                <a:lnTo>
                  <a:pt x="9997304" y="0"/>
                </a:lnTo>
                <a:lnTo>
                  <a:pt x="9997304" y="8762266"/>
                </a:lnTo>
                <a:lnTo>
                  <a:pt x="0" y="8762266"/>
                </a:lnTo>
                <a:lnTo>
                  <a:pt x="0" y="0"/>
                </a:lnTo>
                <a:close/>
              </a:path>
            </a:pathLst>
          </a:custGeom>
          <a:blipFill>
            <a:blip r:embed="rId3"/>
            <a:stretch>
              <a:fillRect t="-7417" b="-6277"/>
            </a:stretch>
          </a:blipFill>
          <a:ln>
            <a:noFill/>
          </a:ln>
        </p:spPr>
        <p:txBody>
          <a:bodyPr wrap="square"/>
          <a:lstStyle/>
          <a:p>
            <a:endParaRPr lang="en-US" sz="1200"/>
          </a:p>
        </p:txBody>
      </p:sp>
      <p:sp>
        <p:nvSpPr>
          <p:cNvPr id="4" name="TextBox 4"/>
          <p:cNvSpPr txBox="1"/>
          <p:nvPr/>
        </p:nvSpPr>
        <p:spPr>
          <a:xfrm>
            <a:off x="674171" y="5156201"/>
            <a:ext cx="4759974" cy="524567"/>
          </a:xfrm>
          <a:prstGeom prst="rect">
            <a:avLst/>
          </a:prstGeom>
          <a:ln>
            <a:noFill/>
          </a:ln>
        </p:spPr>
        <p:txBody>
          <a:bodyPr wrap="square" lIns="0" tIns="0" rIns="0" bIns="0" rtlCol="0" anchor="t">
            <a:spAutoFit/>
          </a:bodyPr>
          <a:lstStyle/>
          <a:p>
            <a:pPr algn="ctr">
              <a:lnSpc>
                <a:spcPts val="4853"/>
              </a:lnSpc>
            </a:pPr>
            <a:r>
              <a:rPr lang="en-US" sz="1500" dirty="0">
                <a:solidFill>
                  <a:srgbClr val="3E3D42"/>
                </a:solidFill>
                <a:latin typeface="Aptos"/>
                <a:ea typeface="Porcelain"/>
                <a:cs typeface="Porcelain"/>
                <a:sym typeface="Porcelain"/>
              </a:rPr>
              <a:t>Ken Schwartz, US Healthcare Lawyer</a:t>
            </a:r>
          </a:p>
        </p:txBody>
      </p:sp>
      <p:sp>
        <p:nvSpPr>
          <p:cNvPr id="5" name="TextBox 5"/>
          <p:cNvSpPr txBox="1"/>
          <p:nvPr/>
        </p:nvSpPr>
        <p:spPr>
          <a:xfrm>
            <a:off x="7059168" y="256032"/>
            <a:ext cx="4434840" cy="935641"/>
          </a:xfrm>
          <a:prstGeom prst="rect">
            <a:avLst/>
          </a:prstGeom>
          <a:ln>
            <a:noFill/>
          </a:ln>
        </p:spPr>
        <p:txBody>
          <a:bodyPr wrap="square" lIns="0" tIns="0" rIns="0" bIns="0" rtlCol="0" anchor="t">
            <a:spAutoFit/>
          </a:bodyPr>
          <a:lstStyle/>
          <a:p>
            <a:pPr algn="l">
              <a:lnSpc>
                <a:spcPct val="95000"/>
              </a:lnSpc>
              <a:spcAft>
                <a:spcPts val="0"/>
              </a:spcAft>
            </a:pPr>
            <a:r>
              <a:rPr lang="en-US" sz="3230" b="0" i="0" dirty="0">
                <a:solidFill>
                  <a:srgbClr val="3E3D42"/>
                </a:solidFill>
                <a:latin typeface="Georgia"/>
                <a:ea typeface="Canva Sans Bold"/>
                <a:cs typeface="Canva Sans Bold"/>
                <a:sym typeface="Canva Sans Bold"/>
              </a:rPr>
              <a:t>Where is the concept from?</a:t>
            </a:r>
          </a:p>
        </p:txBody>
      </p:sp>
      <p:sp>
        <p:nvSpPr>
          <p:cNvPr id="9" name="TextBox 9"/>
          <p:cNvSpPr txBox="1"/>
          <p:nvPr/>
        </p:nvSpPr>
        <p:spPr>
          <a:xfrm>
            <a:off x="6769328" y="1935971"/>
            <a:ext cx="5333329" cy="2047612"/>
          </a:xfrm>
          <a:prstGeom prst="rect">
            <a:avLst/>
          </a:prstGeom>
          <a:ln>
            <a:noFill/>
          </a:ln>
        </p:spPr>
        <p:txBody>
          <a:bodyPr wrap="square" lIns="0" tIns="0" rIns="0" bIns="0" rtlCol="0" anchor="t">
            <a:spAutoFit/>
          </a:bodyPr>
          <a:lstStyle/>
          <a:p>
            <a:pPr algn="ctr">
              <a:lnSpc>
                <a:spcPct val="102000"/>
              </a:lnSpc>
              <a:spcBef>
                <a:spcPct val="0"/>
              </a:spcBef>
              <a:spcAft>
                <a:spcPts val="0"/>
              </a:spcAft>
            </a:pPr>
            <a:r>
              <a:rPr lang="en-US" sz="1880" i="1" dirty="0">
                <a:solidFill>
                  <a:srgbClr val="248F8F"/>
                </a:solidFill>
                <a:latin typeface="Georgia"/>
                <a:ea typeface="Canva Sans Bold Italics"/>
                <a:cs typeface="Canva Sans Bold Italics"/>
                <a:sym typeface="Canva Sans Bold Italics"/>
              </a:rPr>
              <a:t>“I have learned that medicine is not merely about performing tests or surgeries, or administering drugs... For as skilled and knowledgeable as my caregivers are, what matters most is that they have empathized with me in a way that matters, gives me hope and makes me feel like a human being.”</a:t>
            </a:r>
            <a:endParaRPr lang="en-US" sz="1880" b="1" i="1" dirty="0">
              <a:solidFill>
                <a:srgbClr val="236A6D"/>
              </a:solidFill>
              <a:latin typeface="Georgia"/>
              <a:ea typeface="Canva Sans Bold Italics"/>
              <a:cs typeface="Canva Sans Bold Italics"/>
              <a:sym typeface="Canva Sans Bold Italics"/>
            </a:endParaRPr>
          </a:p>
        </p:txBody>
      </p:sp>
      <p:sp>
        <p:nvSpPr>
          <p:cNvPr id="11" name="Magnolia title accent"/>
          <p:cNvSpPr/>
          <p:nvPr/>
        </p:nvSpPr>
        <p:spPr>
          <a:xfrm>
            <a:off x="7059168" y="1298448"/>
            <a:ext cx="502920" cy="22860"/>
          </a:xfrm>
          <a:prstGeom prst="rect">
            <a:avLst/>
          </a:prstGeom>
          <a:solidFill>
            <a:srgbClr val="00A5A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Magnolia page number"/>
          <p:cNvSpPr txBox="1"/>
          <p:nvPr/>
        </p:nvSpPr>
        <p:spPr>
          <a:xfrm>
            <a:off x="11521440" y="6510528"/>
            <a:ext cx="320040" cy="182880"/>
          </a:xfrm>
          <a:prstGeom prst="rect">
            <a:avLst/>
          </a:prstGeom>
          <a:noFill/>
        </p:spPr>
        <p:txBody>
          <a:bodyPr wrap="square" lIns="0" tIns="0" rIns="0" bIns="0">
            <a:spAutoFit/>
          </a:bodyPr>
          <a:lstStyle/>
          <a:p>
            <a:pPr algn="r"/>
            <a:r>
              <a:rPr sz="800" b="1">
                <a:solidFill>
                  <a:srgbClr val="F4EFE7"/>
                </a:solidFill>
                <a:latin typeface="Aptos"/>
              </a:rPr>
              <a:t>10</a:t>
            </a:r>
          </a:p>
        </p:txBody>
      </p:sp>
      <p:sp>
        <p:nvSpPr>
          <p:cNvPr id="6" name="Rectangle 5">
            <a:extLst>
              <a:ext uri="{FF2B5EF4-FFF2-40B4-BE49-F238E27FC236}">
                <a16:creationId xmlns:a16="http://schemas.microsoft.com/office/drawing/2014/main" id="{6289F905-3763-91A6-453C-CFAABCC530AF}"/>
              </a:ext>
            </a:extLst>
          </p:cNvPr>
          <p:cNvSpPr>
            <a:spLocks noGrp="1"/>
          </p:cNvSpPr>
          <p:nvPr/>
        </p:nvSpPr>
        <p:spPr>
          <a:xfrm>
            <a:off x="19049" y="-11026"/>
            <a:ext cx="6664869" cy="5167227"/>
          </a:xfrm>
          <a:prstGeom prst="rect">
            <a:avLst/>
          </a:prstGeom>
          <a:solidFill>
            <a:srgbClr val="2D2D30">
              <a:alpha val="16000"/>
            </a:srgbClr>
          </a:solidFill>
          <a:ln w="0">
            <a:noFill/>
            <a:prstDash val="solid"/>
          </a:ln>
        </p:spPr>
        <p:txBody>
          <a:bodyPr/>
          <a:lstStyle/>
          <a:p>
            <a:endParaRPr lang="en-GB"/>
          </a:p>
        </p:txBody>
      </p:sp>
      <p:pic>
        <p:nvPicPr>
          <p:cNvPr id="13" name="Picture 12">
            <a:extLst>
              <a:ext uri="{FF2B5EF4-FFF2-40B4-BE49-F238E27FC236}">
                <a16:creationId xmlns:a16="http://schemas.microsoft.com/office/drawing/2014/main" id="{D3B47F72-C7A2-FBCE-79A0-A5657423D128}"/>
              </a:ext>
            </a:extLst>
          </p:cNvPr>
          <p:cNvPicPr>
            <a:picLocks noChangeAspect="1"/>
          </p:cNvPicPr>
          <p:nvPr/>
        </p:nvPicPr>
        <p:blipFill>
          <a:blip r:embed="rId4"/>
          <a:stretch>
            <a:fillRect/>
          </a:stretch>
        </p:blipFill>
        <p:spPr>
          <a:xfrm>
            <a:off x="5434144" y="5418263"/>
            <a:ext cx="6757855" cy="1413339"/>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3E3D42"/>
        </a:solidFill>
        <a:effectLst/>
      </p:bgPr>
    </p:bg>
    <p:spTree>
      <p:nvGrpSpPr>
        <p:cNvPr id="1" name="">
          <a:extLst>
            <a:ext uri="{FF2B5EF4-FFF2-40B4-BE49-F238E27FC236}">
              <a16:creationId xmlns:a16="http://schemas.microsoft.com/office/drawing/2014/main" id="{6996294A-E00B-C630-1C40-DEA6BC9867AC}"/>
            </a:ext>
          </a:extLst>
        </p:cNvPr>
        <p:cNvGrpSpPr/>
        <p:nvPr/>
      </p:nvGrpSpPr>
      <p:grpSpPr>
        <a:xfrm>
          <a:off x="0" y="0"/>
          <a:ext cx="0" cy="0"/>
          <a:chOff x="0" y="0"/>
          <a:chExt cx="0" cy="0"/>
        </a:xfrm>
      </p:grpSpPr>
      <p:sp>
        <p:nvSpPr>
          <p:cNvPr id="28" name="Rectangle 27">
            <a:extLst>
              <a:ext uri="{FF2B5EF4-FFF2-40B4-BE49-F238E27FC236}">
                <a16:creationId xmlns:a16="http://schemas.microsoft.com/office/drawing/2014/main" id="{D18AEA92-FD4F-C0D7-0AF3-96919409F679}"/>
              </a:ext>
            </a:extLst>
          </p:cNvPr>
          <p:cNvSpPr>
            <a:spLocks noGrp="1"/>
          </p:cNvSpPr>
          <p:nvPr/>
        </p:nvSpPr>
        <p:spPr>
          <a:xfrm>
            <a:off x="609600" y="533400"/>
            <a:ext cx="10572750" cy="1066800"/>
          </a:xfrm>
          <a:prstGeom prst="rect">
            <a:avLst/>
          </a:prstGeom>
          <a:noFill/>
          <a:ln w="0">
            <a:noFill/>
            <a:prstDash val="solid"/>
          </a:ln>
        </p:spPr>
        <p:txBody>
          <a:bodyPr wrap="square" lIns="0" tIns="0" rIns="0" bIns="0" anchor="t">
            <a:normAutofit/>
          </a:bodyPr>
          <a:lstStyle/>
          <a:p>
            <a:pPr algn="l">
              <a:lnSpc>
                <a:spcPct val="96000"/>
              </a:lnSpc>
              <a:buNone/>
              <a:defRPr sz="3300" b="0" i="0">
                <a:solidFill>
                  <a:srgbClr val="FFFFFF"/>
                </a:solidFill>
                <a:latin typeface="Georgia"/>
                <a:ea typeface="Georgia"/>
                <a:cs typeface="Georgia"/>
              </a:defRPr>
            </a:pPr>
            <a:r>
              <a:rPr lang="en-GB" sz="3300" b="0" i="0" dirty="0">
                <a:solidFill>
                  <a:srgbClr val="FFFFFF"/>
                </a:solidFill>
                <a:latin typeface="Georgia"/>
                <a:ea typeface="Georgia"/>
                <a:cs typeface="Georgia"/>
              </a:rPr>
              <a:t>Format of a Schwartz Rounds Session</a:t>
            </a:r>
            <a:endParaRPr sz="3300" b="0" i="0" dirty="0">
              <a:solidFill>
                <a:srgbClr val="FFFFFF"/>
              </a:solidFill>
              <a:latin typeface="Georgia"/>
              <a:ea typeface="Georgia"/>
              <a:cs typeface="Georgia"/>
            </a:endParaRPr>
          </a:p>
        </p:txBody>
      </p:sp>
      <p:sp>
        <p:nvSpPr>
          <p:cNvPr id="3" name="Straight Connector 2">
            <a:extLst>
              <a:ext uri="{FF2B5EF4-FFF2-40B4-BE49-F238E27FC236}">
                <a16:creationId xmlns:a16="http://schemas.microsoft.com/office/drawing/2014/main" id="{182A6C78-ABBB-BBC8-D1EF-C7866F9097D8}"/>
              </a:ext>
            </a:extLst>
          </p:cNvPr>
          <p:cNvSpPr>
            <a:spLocks noGrp="1"/>
          </p:cNvSpPr>
          <p:nvPr/>
        </p:nvSpPr>
        <p:spPr>
          <a:xfrm>
            <a:off x="1381125" y="3162300"/>
            <a:ext cx="9239250" cy="0"/>
          </a:xfrm>
          <a:prstGeom prst="line">
            <a:avLst/>
          </a:prstGeom>
          <a:noFill/>
          <a:ln w="19050">
            <a:solidFill>
              <a:srgbClr val="7C8886"/>
            </a:solidFill>
            <a:prstDash val="solid"/>
          </a:ln>
        </p:spPr>
        <p:txBody>
          <a:bodyPr/>
          <a:lstStyle/>
          <a:p>
            <a:endParaRPr lang="en-GB"/>
          </a:p>
        </p:txBody>
      </p:sp>
      <p:sp>
        <p:nvSpPr>
          <p:cNvPr id="4" name="Oval 3">
            <a:extLst>
              <a:ext uri="{FF2B5EF4-FFF2-40B4-BE49-F238E27FC236}">
                <a16:creationId xmlns:a16="http://schemas.microsoft.com/office/drawing/2014/main" id="{3A86BFD2-C288-19CD-9921-C4BF557A443F}"/>
              </a:ext>
            </a:extLst>
          </p:cNvPr>
          <p:cNvSpPr>
            <a:spLocks noGrp="1"/>
          </p:cNvSpPr>
          <p:nvPr/>
        </p:nvSpPr>
        <p:spPr>
          <a:xfrm>
            <a:off x="1000125" y="2781300"/>
            <a:ext cx="762000" cy="762000"/>
          </a:xfrm>
          <a:prstGeom prst="ellipse">
            <a:avLst/>
          </a:prstGeom>
          <a:solidFill>
            <a:srgbClr val="3E3D42"/>
          </a:solidFill>
          <a:ln w="28575">
            <a:solidFill>
              <a:srgbClr val="00A5A5"/>
            </a:solidFill>
            <a:prstDash val="solid"/>
          </a:ln>
        </p:spPr>
        <p:txBody>
          <a:bodyPr/>
          <a:lstStyle/>
          <a:p>
            <a:endParaRPr lang="en-GB"/>
          </a:p>
        </p:txBody>
      </p:sp>
      <p:sp>
        <p:nvSpPr>
          <p:cNvPr id="5" name="Rectangle 4">
            <a:extLst>
              <a:ext uri="{FF2B5EF4-FFF2-40B4-BE49-F238E27FC236}">
                <a16:creationId xmlns:a16="http://schemas.microsoft.com/office/drawing/2014/main" id="{0F9028CB-CE50-D658-124D-853C40E2D381}"/>
              </a:ext>
            </a:extLst>
          </p:cNvPr>
          <p:cNvSpPr>
            <a:spLocks noGrp="1"/>
          </p:cNvSpPr>
          <p:nvPr/>
        </p:nvSpPr>
        <p:spPr>
          <a:xfrm>
            <a:off x="1000125" y="3009900"/>
            <a:ext cx="762000" cy="285750"/>
          </a:xfrm>
          <a:prstGeom prst="rect">
            <a:avLst/>
          </a:prstGeom>
          <a:noFill/>
          <a:ln w="0">
            <a:noFill/>
            <a:prstDash val="solid"/>
          </a:ln>
        </p:spPr>
        <p:txBody>
          <a:bodyPr wrap="square" lIns="0" tIns="0" rIns="0" bIns="0" anchor="ctr">
            <a:normAutofit fontScale="99206"/>
          </a:bodyPr>
          <a:lstStyle/>
          <a:p>
            <a:pPr algn="ctr">
              <a:lnSpc>
                <a:spcPct val="105000"/>
              </a:lnSpc>
              <a:buNone/>
              <a:defRPr sz="1800" b="1" i="0">
                <a:solidFill>
                  <a:srgbClr val="FFFFFF"/>
                </a:solidFill>
                <a:latin typeface="Georgia"/>
                <a:ea typeface="Georgia"/>
                <a:cs typeface="Georgia"/>
              </a:defRPr>
            </a:pPr>
            <a:r>
              <a:rPr sz="1800" b="1" i="0">
                <a:solidFill>
                  <a:srgbClr val="FFFFFF"/>
                </a:solidFill>
                <a:latin typeface="Georgia"/>
                <a:ea typeface="Georgia"/>
                <a:cs typeface="Georgia"/>
              </a:rPr>
              <a:t>01</a:t>
            </a:r>
          </a:p>
        </p:txBody>
      </p:sp>
      <p:sp>
        <p:nvSpPr>
          <p:cNvPr id="6" name="Rectangle 5">
            <a:extLst>
              <a:ext uri="{FF2B5EF4-FFF2-40B4-BE49-F238E27FC236}">
                <a16:creationId xmlns:a16="http://schemas.microsoft.com/office/drawing/2014/main" id="{E24A0A46-BE29-DD30-FAE1-5FA978F277A2}"/>
              </a:ext>
            </a:extLst>
          </p:cNvPr>
          <p:cNvSpPr>
            <a:spLocks noGrp="1"/>
          </p:cNvSpPr>
          <p:nvPr/>
        </p:nvSpPr>
        <p:spPr>
          <a:xfrm>
            <a:off x="666750" y="3829050"/>
            <a:ext cx="1428750" cy="381000"/>
          </a:xfrm>
          <a:prstGeom prst="rect">
            <a:avLst/>
          </a:prstGeom>
          <a:noFill/>
          <a:ln w="0">
            <a:noFill/>
            <a:prstDash val="solid"/>
          </a:ln>
        </p:spPr>
        <p:txBody>
          <a:bodyPr wrap="square" lIns="0" tIns="0" rIns="0" bIns="0" anchor="t">
            <a:normAutofit fontScale="62500" lnSpcReduction="20000"/>
          </a:bodyPr>
          <a:lstStyle/>
          <a:p>
            <a:pPr algn="ctr">
              <a:lnSpc>
                <a:spcPct val="105000"/>
              </a:lnSpc>
              <a:buNone/>
              <a:defRPr sz="2100" b="0" i="0">
                <a:solidFill>
                  <a:srgbClr val="FFFFFF"/>
                </a:solidFill>
                <a:latin typeface="Georgia"/>
                <a:ea typeface="Georgia"/>
                <a:cs typeface="Georgia"/>
              </a:defRPr>
            </a:pPr>
            <a:r>
              <a:rPr lang="en-GB" sz="2100" dirty="0">
                <a:solidFill>
                  <a:srgbClr val="FFFFFF"/>
                </a:solidFill>
                <a:latin typeface="Georgia"/>
                <a:ea typeface="Georgia"/>
                <a:cs typeface="Georgia"/>
              </a:rPr>
              <a:t>Facilitator intro &amp; history of SR</a:t>
            </a:r>
            <a:endParaRPr sz="2100" b="0" i="0" dirty="0">
              <a:solidFill>
                <a:srgbClr val="FFFFFF"/>
              </a:solidFill>
              <a:latin typeface="Georgia"/>
              <a:ea typeface="Georgia"/>
              <a:cs typeface="Georgia"/>
            </a:endParaRPr>
          </a:p>
        </p:txBody>
      </p:sp>
      <p:sp>
        <p:nvSpPr>
          <p:cNvPr id="7" name="Rectangle 6">
            <a:extLst>
              <a:ext uri="{FF2B5EF4-FFF2-40B4-BE49-F238E27FC236}">
                <a16:creationId xmlns:a16="http://schemas.microsoft.com/office/drawing/2014/main" id="{6D715256-FF2B-6663-0E52-5091BBC8082C}"/>
              </a:ext>
            </a:extLst>
          </p:cNvPr>
          <p:cNvSpPr>
            <a:spLocks noGrp="1"/>
          </p:cNvSpPr>
          <p:nvPr/>
        </p:nvSpPr>
        <p:spPr>
          <a:xfrm>
            <a:off x="552450" y="4381500"/>
            <a:ext cx="1657350" cy="857250"/>
          </a:xfrm>
          <a:prstGeom prst="rect">
            <a:avLst/>
          </a:prstGeom>
          <a:noFill/>
          <a:ln w="0">
            <a:noFill/>
            <a:prstDash val="solid"/>
          </a:ln>
        </p:spPr>
        <p:txBody>
          <a:bodyPr wrap="square" lIns="0" tIns="0" rIns="0" bIns="0" anchor="t">
            <a:normAutofit fontScale="92500" lnSpcReduction="20000"/>
          </a:bodyPr>
          <a:lstStyle/>
          <a:p>
            <a:pPr algn="ctr">
              <a:lnSpc>
                <a:spcPct val="112000"/>
              </a:lnSpc>
              <a:buNone/>
              <a:defRPr sz="1275" b="0" i="0">
                <a:solidFill>
                  <a:srgbClr val="CEC8BF"/>
                </a:solidFill>
                <a:latin typeface="Aptos"/>
                <a:ea typeface="Aptos"/>
                <a:cs typeface="Aptos"/>
              </a:defRPr>
            </a:pPr>
            <a:r>
              <a:rPr lang="en-GB" sz="1275" b="0" i="0" dirty="0">
                <a:solidFill>
                  <a:srgbClr val="CEC8BF"/>
                </a:solidFill>
                <a:latin typeface="Aptos"/>
                <a:ea typeface="Aptos"/>
                <a:cs typeface="Aptos"/>
              </a:rPr>
              <a:t>Facilitators frame the session and set ground rules such as time keeping and confidentiality </a:t>
            </a:r>
            <a:endParaRPr sz="1275" b="0" i="0" dirty="0">
              <a:solidFill>
                <a:srgbClr val="CEC8BF"/>
              </a:solidFill>
              <a:latin typeface="Aptos"/>
              <a:ea typeface="Aptos"/>
              <a:cs typeface="Aptos"/>
            </a:endParaRPr>
          </a:p>
        </p:txBody>
      </p:sp>
      <p:sp>
        <p:nvSpPr>
          <p:cNvPr id="8" name="Oval 7">
            <a:extLst>
              <a:ext uri="{FF2B5EF4-FFF2-40B4-BE49-F238E27FC236}">
                <a16:creationId xmlns:a16="http://schemas.microsoft.com/office/drawing/2014/main" id="{E31CA41A-1A16-DC3E-4FD4-9FD9C21B9822}"/>
              </a:ext>
            </a:extLst>
          </p:cNvPr>
          <p:cNvSpPr>
            <a:spLocks noGrp="1"/>
          </p:cNvSpPr>
          <p:nvPr/>
        </p:nvSpPr>
        <p:spPr>
          <a:xfrm>
            <a:off x="3219450" y="2781300"/>
            <a:ext cx="762000" cy="762000"/>
          </a:xfrm>
          <a:prstGeom prst="ellipse">
            <a:avLst/>
          </a:prstGeom>
          <a:solidFill>
            <a:srgbClr val="3E3D42"/>
          </a:solidFill>
          <a:ln w="28575">
            <a:solidFill>
              <a:srgbClr val="00A5A5"/>
            </a:solidFill>
            <a:prstDash val="solid"/>
          </a:ln>
        </p:spPr>
        <p:txBody>
          <a:bodyPr/>
          <a:lstStyle/>
          <a:p>
            <a:endParaRPr lang="en-GB"/>
          </a:p>
        </p:txBody>
      </p:sp>
      <p:sp>
        <p:nvSpPr>
          <p:cNvPr id="9" name="Rectangle 8">
            <a:extLst>
              <a:ext uri="{FF2B5EF4-FFF2-40B4-BE49-F238E27FC236}">
                <a16:creationId xmlns:a16="http://schemas.microsoft.com/office/drawing/2014/main" id="{516A50F2-580A-4F36-5D6D-F50B2E783F9B}"/>
              </a:ext>
            </a:extLst>
          </p:cNvPr>
          <p:cNvSpPr>
            <a:spLocks noGrp="1"/>
          </p:cNvSpPr>
          <p:nvPr/>
        </p:nvSpPr>
        <p:spPr>
          <a:xfrm>
            <a:off x="3219450" y="3009900"/>
            <a:ext cx="762000" cy="285750"/>
          </a:xfrm>
          <a:prstGeom prst="rect">
            <a:avLst/>
          </a:prstGeom>
          <a:noFill/>
          <a:ln w="0">
            <a:noFill/>
            <a:prstDash val="solid"/>
          </a:ln>
        </p:spPr>
        <p:txBody>
          <a:bodyPr wrap="square" lIns="0" tIns="0" rIns="0" bIns="0" anchor="ctr">
            <a:normAutofit fontScale="99206"/>
          </a:bodyPr>
          <a:lstStyle/>
          <a:p>
            <a:pPr algn="ctr">
              <a:lnSpc>
                <a:spcPct val="105000"/>
              </a:lnSpc>
              <a:buNone/>
              <a:defRPr sz="1800" b="1" i="0">
                <a:solidFill>
                  <a:srgbClr val="FFFFFF"/>
                </a:solidFill>
                <a:latin typeface="Georgia"/>
                <a:ea typeface="Georgia"/>
                <a:cs typeface="Georgia"/>
              </a:defRPr>
            </a:pPr>
            <a:r>
              <a:rPr sz="1800" b="1" i="0">
                <a:solidFill>
                  <a:srgbClr val="FFFFFF"/>
                </a:solidFill>
                <a:latin typeface="Georgia"/>
                <a:ea typeface="Georgia"/>
                <a:cs typeface="Georgia"/>
              </a:rPr>
              <a:t>02</a:t>
            </a:r>
          </a:p>
        </p:txBody>
      </p:sp>
      <p:sp>
        <p:nvSpPr>
          <p:cNvPr id="10" name="Rectangle 9">
            <a:extLst>
              <a:ext uri="{FF2B5EF4-FFF2-40B4-BE49-F238E27FC236}">
                <a16:creationId xmlns:a16="http://schemas.microsoft.com/office/drawing/2014/main" id="{36097689-F258-4C71-2F8A-0655C2EA119D}"/>
              </a:ext>
            </a:extLst>
          </p:cNvPr>
          <p:cNvSpPr>
            <a:spLocks noGrp="1"/>
          </p:cNvSpPr>
          <p:nvPr/>
        </p:nvSpPr>
        <p:spPr>
          <a:xfrm>
            <a:off x="2886075" y="3829050"/>
            <a:ext cx="1428750" cy="381000"/>
          </a:xfrm>
          <a:prstGeom prst="rect">
            <a:avLst/>
          </a:prstGeom>
          <a:noFill/>
          <a:ln w="0">
            <a:noFill/>
            <a:prstDash val="solid"/>
          </a:ln>
        </p:spPr>
        <p:txBody>
          <a:bodyPr wrap="square" lIns="0" tIns="0" rIns="0" bIns="0" anchor="t">
            <a:normAutofit fontScale="62500" lnSpcReduction="20000"/>
          </a:bodyPr>
          <a:lstStyle/>
          <a:p>
            <a:pPr algn="ctr">
              <a:lnSpc>
                <a:spcPct val="105000"/>
              </a:lnSpc>
              <a:buNone/>
              <a:defRPr sz="2100" b="0" i="0">
                <a:solidFill>
                  <a:srgbClr val="FFFFFF"/>
                </a:solidFill>
                <a:latin typeface="Georgia"/>
                <a:ea typeface="Georgia"/>
                <a:cs typeface="Georgia"/>
              </a:defRPr>
            </a:pPr>
            <a:r>
              <a:rPr lang="en-GB" sz="2100" dirty="0">
                <a:solidFill>
                  <a:srgbClr val="FFFFFF"/>
                </a:solidFill>
                <a:latin typeface="Georgia"/>
                <a:ea typeface="Georgia"/>
                <a:cs typeface="Georgia"/>
              </a:rPr>
              <a:t>Storytellers speak uninterrupted</a:t>
            </a:r>
            <a:endParaRPr sz="2100" b="0" i="0" dirty="0">
              <a:solidFill>
                <a:srgbClr val="FFFFFF"/>
              </a:solidFill>
              <a:latin typeface="Georgia"/>
              <a:ea typeface="Georgia"/>
              <a:cs typeface="Georgia"/>
            </a:endParaRPr>
          </a:p>
        </p:txBody>
      </p:sp>
      <p:sp>
        <p:nvSpPr>
          <p:cNvPr id="11" name="Rectangle 10">
            <a:extLst>
              <a:ext uri="{FF2B5EF4-FFF2-40B4-BE49-F238E27FC236}">
                <a16:creationId xmlns:a16="http://schemas.microsoft.com/office/drawing/2014/main" id="{60C031AA-2361-AC4B-2076-B02737B7C800}"/>
              </a:ext>
            </a:extLst>
          </p:cNvPr>
          <p:cNvSpPr>
            <a:spLocks noGrp="1"/>
          </p:cNvSpPr>
          <p:nvPr/>
        </p:nvSpPr>
        <p:spPr>
          <a:xfrm>
            <a:off x="2771775" y="4381500"/>
            <a:ext cx="1657350" cy="857250"/>
          </a:xfrm>
          <a:prstGeom prst="rect">
            <a:avLst/>
          </a:prstGeom>
          <a:noFill/>
          <a:ln w="0">
            <a:noFill/>
            <a:prstDash val="solid"/>
          </a:ln>
        </p:spPr>
        <p:txBody>
          <a:bodyPr wrap="square" lIns="0" tIns="0" rIns="0" bIns="0" anchor="t">
            <a:normAutofit lnSpcReduction="10000"/>
          </a:bodyPr>
          <a:lstStyle/>
          <a:p>
            <a:pPr algn="ctr">
              <a:lnSpc>
                <a:spcPct val="112000"/>
              </a:lnSpc>
              <a:buNone/>
              <a:defRPr sz="1275" b="0" i="0">
                <a:solidFill>
                  <a:srgbClr val="CEC8BF"/>
                </a:solidFill>
                <a:latin typeface="Aptos"/>
                <a:ea typeface="Aptos"/>
                <a:cs typeface="Aptos"/>
              </a:defRPr>
            </a:pPr>
            <a:r>
              <a:rPr lang="en-GB" sz="1275" b="0" i="0" dirty="0">
                <a:solidFill>
                  <a:srgbClr val="CEC8BF"/>
                </a:solidFill>
                <a:latin typeface="Aptos"/>
                <a:ea typeface="Aptos"/>
                <a:cs typeface="Aptos"/>
              </a:rPr>
              <a:t>Focus is not on clinical details but the emotional and social aspect of the work</a:t>
            </a:r>
            <a:endParaRPr sz="1275" b="0" i="0" dirty="0">
              <a:solidFill>
                <a:srgbClr val="CEC8BF"/>
              </a:solidFill>
              <a:latin typeface="Aptos"/>
              <a:ea typeface="Aptos"/>
              <a:cs typeface="Aptos"/>
            </a:endParaRPr>
          </a:p>
        </p:txBody>
      </p:sp>
      <p:sp>
        <p:nvSpPr>
          <p:cNvPr id="12" name="Oval 11">
            <a:extLst>
              <a:ext uri="{FF2B5EF4-FFF2-40B4-BE49-F238E27FC236}">
                <a16:creationId xmlns:a16="http://schemas.microsoft.com/office/drawing/2014/main" id="{9D84C93F-EC1E-0FB1-04D7-FC1B5C7FC604}"/>
              </a:ext>
            </a:extLst>
          </p:cNvPr>
          <p:cNvSpPr>
            <a:spLocks noGrp="1"/>
          </p:cNvSpPr>
          <p:nvPr/>
        </p:nvSpPr>
        <p:spPr>
          <a:xfrm>
            <a:off x="5438775" y="2781300"/>
            <a:ext cx="762000" cy="762000"/>
          </a:xfrm>
          <a:prstGeom prst="ellipse">
            <a:avLst/>
          </a:prstGeom>
          <a:solidFill>
            <a:srgbClr val="3E3D42"/>
          </a:solidFill>
          <a:ln w="28575">
            <a:solidFill>
              <a:srgbClr val="00A5A5"/>
            </a:solidFill>
            <a:prstDash val="solid"/>
          </a:ln>
        </p:spPr>
        <p:txBody>
          <a:bodyPr/>
          <a:lstStyle/>
          <a:p>
            <a:endParaRPr lang="en-GB"/>
          </a:p>
        </p:txBody>
      </p:sp>
      <p:sp>
        <p:nvSpPr>
          <p:cNvPr id="13" name="Rectangle 12">
            <a:extLst>
              <a:ext uri="{FF2B5EF4-FFF2-40B4-BE49-F238E27FC236}">
                <a16:creationId xmlns:a16="http://schemas.microsoft.com/office/drawing/2014/main" id="{CA80EF60-2BCA-B9DF-CE9A-8966C1C8DDF4}"/>
              </a:ext>
            </a:extLst>
          </p:cNvPr>
          <p:cNvSpPr>
            <a:spLocks noGrp="1"/>
          </p:cNvSpPr>
          <p:nvPr/>
        </p:nvSpPr>
        <p:spPr>
          <a:xfrm>
            <a:off x="5438775" y="3009900"/>
            <a:ext cx="762000" cy="285750"/>
          </a:xfrm>
          <a:prstGeom prst="rect">
            <a:avLst/>
          </a:prstGeom>
          <a:noFill/>
          <a:ln w="0">
            <a:noFill/>
            <a:prstDash val="solid"/>
          </a:ln>
        </p:spPr>
        <p:txBody>
          <a:bodyPr wrap="square" lIns="0" tIns="0" rIns="0" bIns="0" anchor="ctr">
            <a:normAutofit fontScale="99206"/>
          </a:bodyPr>
          <a:lstStyle/>
          <a:p>
            <a:pPr algn="ctr">
              <a:lnSpc>
                <a:spcPct val="105000"/>
              </a:lnSpc>
              <a:buNone/>
              <a:defRPr sz="1800" b="1" i="0">
                <a:solidFill>
                  <a:srgbClr val="FFFFFF"/>
                </a:solidFill>
                <a:latin typeface="Georgia"/>
                <a:ea typeface="Georgia"/>
                <a:cs typeface="Georgia"/>
              </a:defRPr>
            </a:pPr>
            <a:r>
              <a:rPr sz="1800" b="1" i="0">
                <a:solidFill>
                  <a:srgbClr val="FFFFFF"/>
                </a:solidFill>
                <a:latin typeface="Georgia"/>
                <a:ea typeface="Georgia"/>
                <a:cs typeface="Georgia"/>
              </a:rPr>
              <a:t>03</a:t>
            </a:r>
          </a:p>
        </p:txBody>
      </p:sp>
      <p:sp>
        <p:nvSpPr>
          <p:cNvPr id="14" name="Rectangle 13">
            <a:extLst>
              <a:ext uri="{FF2B5EF4-FFF2-40B4-BE49-F238E27FC236}">
                <a16:creationId xmlns:a16="http://schemas.microsoft.com/office/drawing/2014/main" id="{4998E0E5-6C04-B433-8831-9F979673D3F0}"/>
              </a:ext>
            </a:extLst>
          </p:cNvPr>
          <p:cNvSpPr>
            <a:spLocks noGrp="1"/>
          </p:cNvSpPr>
          <p:nvPr/>
        </p:nvSpPr>
        <p:spPr>
          <a:xfrm>
            <a:off x="5105400" y="3829050"/>
            <a:ext cx="1428750" cy="381000"/>
          </a:xfrm>
          <a:prstGeom prst="rect">
            <a:avLst/>
          </a:prstGeom>
          <a:noFill/>
          <a:ln w="0">
            <a:noFill/>
            <a:prstDash val="solid"/>
          </a:ln>
        </p:spPr>
        <p:txBody>
          <a:bodyPr wrap="square" lIns="0" tIns="0" rIns="0" bIns="0" anchor="t">
            <a:normAutofit fontScale="62500" lnSpcReduction="20000"/>
          </a:bodyPr>
          <a:lstStyle/>
          <a:p>
            <a:pPr algn="ctr">
              <a:lnSpc>
                <a:spcPct val="105000"/>
              </a:lnSpc>
              <a:buNone/>
              <a:defRPr sz="2100" b="0" i="0">
                <a:solidFill>
                  <a:srgbClr val="FFFFFF"/>
                </a:solidFill>
                <a:latin typeface="Georgia"/>
                <a:ea typeface="Georgia"/>
                <a:cs typeface="Georgia"/>
              </a:defRPr>
            </a:pPr>
            <a:r>
              <a:rPr lang="en-GB" sz="2100" dirty="0">
                <a:solidFill>
                  <a:srgbClr val="FFFFFF"/>
                </a:solidFill>
                <a:latin typeface="Georgia"/>
                <a:ea typeface="Georgia"/>
                <a:cs typeface="Georgia"/>
              </a:rPr>
              <a:t>Discussion opened to the room</a:t>
            </a:r>
            <a:endParaRPr sz="2100" b="0" i="0" dirty="0">
              <a:solidFill>
                <a:srgbClr val="FFFFFF"/>
              </a:solidFill>
              <a:latin typeface="Georgia"/>
              <a:ea typeface="Georgia"/>
              <a:cs typeface="Georgia"/>
            </a:endParaRPr>
          </a:p>
        </p:txBody>
      </p:sp>
      <p:sp>
        <p:nvSpPr>
          <p:cNvPr id="15" name="Rectangle 14">
            <a:extLst>
              <a:ext uri="{FF2B5EF4-FFF2-40B4-BE49-F238E27FC236}">
                <a16:creationId xmlns:a16="http://schemas.microsoft.com/office/drawing/2014/main" id="{BFEF65A3-53B1-8CAE-303E-60B679922888}"/>
              </a:ext>
            </a:extLst>
          </p:cNvPr>
          <p:cNvSpPr>
            <a:spLocks noGrp="1"/>
          </p:cNvSpPr>
          <p:nvPr/>
        </p:nvSpPr>
        <p:spPr>
          <a:xfrm>
            <a:off x="4991100" y="4381500"/>
            <a:ext cx="1657350" cy="857250"/>
          </a:xfrm>
          <a:prstGeom prst="rect">
            <a:avLst/>
          </a:prstGeom>
          <a:noFill/>
          <a:ln w="0">
            <a:noFill/>
            <a:prstDash val="solid"/>
          </a:ln>
        </p:spPr>
        <p:txBody>
          <a:bodyPr wrap="square" lIns="0" tIns="0" rIns="0" bIns="0" anchor="t">
            <a:normAutofit fontScale="92500" lnSpcReduction="20000"/>
          </a:bodyPr>
          <a:lstStyle/>
          <a:p>
            <a:pPr algn="ctr">
              <a:lnSpc>
                <a:spcPct val="112000"/>
              </a:lnSpc>
              <a:buNone/>
              <a:defRPr sz="1275" b="0" i="0">
                <a:solidFill>
                  <a:srgbClr val="CEC8BF"/>
                </a:solidFill>
                <a:latin typeface="Aptos"/>
                <a:ea typeface="Aptos"/>
                <a:cs typeface="Aptos"/>
              </a:defRPr>
            </a:pPr>
            <a:r>
              <a:rPr lang="en-GB" sz="1275" b="0" i="0" dirty="0">
                <a:solidFill>
                  <a:srgbClr val="CEC8BF"/>
                </a:solidFill>
                <a:latin typeface="Aptos"/>
                <a:ea typeface="Aptos"/>
                <a:cs typeface="Aptos"/>
              </a:rPr>
              <a:t>Participants reflect on resonance of the story and their own experiences</a:t>
            </a:r>
          </a:p>
          <a:p>
            <a:pPr algn="ctr">
              <a:lnSpc>
                <a:spcPct val="112000"/>
              </a:lnSpc>
              <a:buNone/>
              <a:defRPr sz="1275" b="0" i="0">
                <a:solidFill>
                  <a:srgbClr val="CEC8BF"/>
                </a:solidFill>
                <a:latin typeface="Aptos"/>
                <a:ea typeface="Aptos"/>
                <a:cs typeface="Aptos"/>
              </a:defRPr>
            </a:pPr>
            <a:r>
              <a:rPr lang="en-GB" sz="1275" dirty="0">
                <a:solidFill>
                  <a:srgbClr val="CEC8BF"/>
                </a:solidFill>
                <a:latin typeface="Aptos"/>
                <a:ea typeface="Aptos"/>
                <a:cs typeface="Aptos"/>
              </a:rPr>
              <a:t>No problem solving</a:t>
            </a:r>
            <a:endParaRPr sz="1275" b="0" i="0" dirty="0">
              <a:solidFill>
                <a:srgbClr val="CEC8BF"/>
              </a:solidFill>
              <a:latin typeface="Aptos"/>
              <a:ea typeface="Aptos"/>
              <a:cs typeface="Aptos"/>
            </a:endParaRPr>
          </a:p>
        </p:txBody>
      </p:sp>
      <p:sp>
        <p:nvSpPr>
          <p:cNvPr id="16" name="Oval 15">
            <a:extLst>
              <a:ext uri="{FF2B5EF4-FFF2-40B4-BE49-F238E27FC236}">
                <a16:creationId xmlns:a16="http://schemas.microsoft.com/office/drawing/2014/main" id="{F354BFE7-B38E-466D-C4AE-67052340C34A}"/>
              </a:ext>
            </a:extLst>
          </p:cNvPr>
          <p:cNvSpPr>
            <a:spLocks noGrp="1"/>
          </p:cNvSpPr>
          <p:nvPr/>
        </p:nvSpPr>
        <p:spPr>
          <a:xfrm>
            <a:off x="7658100" y="2781300"/>
            <a:ext cx="762000" cy="762000"/>
          </a:xfrm>
          <a:prstGeom prst="ellipse">
            <a:avLst/>
          </a:prstGeom>
          <a:solidFill>
            <a:srgbClr val="3E3D42"/>
          </a:solidFill>
          <a:ln w="28575">
            <a:solidFill>
              <a:srgbClr val="00A5A5"/>
            </a:solidFill>
            <a:prstDash val="solid"/>
          </a:ln>
        </p:spPr>
        <p:txBody>
          <a:bodyPr/>
          <a:lstStyle/>
          <a:p>
            <a:endParaRPr lang="en-GB"/>
          </a:p>
        </p:txBody>
      </p:sp>
      <p:sp>
        <p:nvSpPr>
          <p:cNvPr id="17" name="Rectangle 16">
            <a:extLst>
              <a:ext uri="{FF2B5EF4-FFF2-40B4-BE49-F238E27FC236}">
                <a16:creationId xmlns:a16="http://schemas.microsoft.com/office/drawing/2014/main" id="{959ED1CB-F18B-9635-BC53-25609630BF76}"/>
              </a:ext>
            </a:extLst>
          </p:cNvPr>
          <p:cNvSpPr>
            <a:spLocks noGrp="1"/>
          </p:cNvSpPr>
          <p:nvPr/>
        </p:nvSpPr>
        <p:spPr>
          <a:xfrm>
            <a:off x="7658100" y="3009900"/>
            <a:ext cx="762000" cy="285750"/>
          </a:xfrm>
          <a:prstGeom prst="rect">
            <a:avLst/>
          </a:prstGeom>
          <a:noFill/>
          <a:ln w="0">
            <a:noFill/>
            <a:prstDash val="solid"/>
          </a:ln>
        </p:spPr>
        <p:txBody>
          <a:bodyPr wrap="square" lIns="0" tIns="0" rIns="0" bIns="0" anchor="ctr">
            <a:normAutofit fontScale="99206"/>
          </a:bodyPr>
          <a:lstStyle/>
          <a:p>
            <a:pPr algn="ctr">
              <a:lnSpc>
                <a:spcPct val="105000"/>
              </a:lnSpc>
              <a:buNone/>
              <a:defRPr sz="1800" b="1" i="0">
                <a:solidFill>
                  <a:srgbClr val="FFFFFF"/>
                </a:solidFill>
                <a:latin typeface="Georgia"/>
                <a:ea typeface="Georgia"/>
                <a:cs typeface="Georgia"/>
              </a:defRPr>
            </a:pPr>
            <a:r>
              <a:rPr sz="1800" b="1" i="0">
                <a:solidFill>
                  <a:srgbClr val="FFFFFF"/>
                </a:solidFill>
                <a:latin typeface="Georgia"/>
                <a:ea typeface="Georgia"/>
                <a:cs typeface="Georgia"/>
              </a:rPr>
              <a:t>04</a:t>
            </a:r>
          </a:p>
        </p:txBody>
      </p:sp>
      <p:sp>
        <p:nvSpPr>
          <p:cNvPr id="18" name="Rectangle 17">
            <a:extLst>
              <a:ext uri="{FF2B5EF4-FFF2-40B4-BE49-F238E27FC236}">
                <a16:creationId xmlns:a16="http://schemas.microsoft.com/office/drawing/2014/main" id="{F750E75B-F930-A708-19ED-CE27B76A2168}"/>
              </a:ext>
            </a:extLst>
          </p:cNvPr>
          <p:cNvSpPr>
            <a:spLocks noGrp="1"/>
          </p:cNvSpPr>
          <p:nvPr/>
        </p:nvSpPr>
        <p:spPr>
          <a:xfrm>
            <a:off x="7324725" y="3829050"/>
            <a:ext cx="1428750" cy="381000"/>
          </a:xfrm>
          <a:prstGeom prst="rect">
            <a:avLst/>
          </a:prstGeom>
          <a:noFill/>
          <a:ln w="0">
            <a:noFill/>
            <a:prstDash val="solid"/>
          </a:ln>
        </p:spPr>
        <p:txBody>
          <a:bodyPr wrap="square" lIns="0" tIns="0" rIns="0" bIns="0" anchor="t">
            <a:normAutofit fontScale="62500" lnSpcReduction="20000"/>
          </a:bodyPr>
          <a:lstStyle/>
          <a:p>
            <a:pPr algn="ctr">
              <a:lnSpc>
                <a:spcPct val="105000"/>
              </a:lnSpc>
              <a:buNone/>
              <a:defRPr sz="2100" b="0" i="0">
                <a:solidFill>
                  <a:srgbClr val="FFFFFF"/>
                </a:solidFill>
                <a:latin typeface="Georgia"/>
                <a:ea typeface="Georgia"/>
                <a:cs typeface="Georgia"/>
              </a:defRPr>
            </a:pPr>
            <a:r>
              <a:rPr lang="en-GB" sz="2100" dirty="0">
                <a:solidFill>
                  <a:srgbClr val="FFFFFF"/>
                </a:solidFill>
                <a:latin typeface="Georgia"/>
                <a:ea typeface="Georgia"/>
                <a:cs typeface="Georgia"/>
              </a:rPr>
              <a:t>Fa</a:t>
            </a:r>
            <a:r>
              <a:rPr lang="en-GB" sz="2100" b="0" i="0" dirty="0">
                <a:solidFill>
                  <a:srgbClr val="FFFFFF"/>
                </a:solidFill>
                <a:latin typeface="Georgia"/>
                <a:ea typeface="Georgia"/>
                <a:cs typeface="Georgia"/>
              </a:rPr>
              <a:t>cilitators close the session</a:t>
            </a:r>
            <a:endParaRPr sz="2100" b="0" i="0" dirty="0">
              <a:solidFill>
                <a:srgbClr val="FFFFFF"/>
              </a:solidFill>
              <a:latin typeface="Georgia"/>
              <a:ea typeface="Georgia"/>
              <a:cs typeface="Georgia"/>
            </a:endParaRPr>
          </a:p>
        </p:txBody>
      </p:sp>
      <p:sp>
        <p:nvSpPr>
          <p:cNvPr id="19" name="Rectangle 18">
            <a:extLst>
              <a:ext uri="{FF2B5EF4-FFF2-40B4-BE49-F238E27FC236}">
                <a16:creationId xmlns:a16="http://schemas.microsoft.com/office/drawing/2014/main" id="{F1B34F1D-0097-3315-B4C3-D9FE8F8A75A5}"/>
              </a:ext>
            </a:extLst>
          </p:cNvPr>
          <p:cNvSpPr>
            <a:spLocks noGrp="1"/>
          </p:cNvSpPr>
          <p:nvPr/>
        </p:nvSpPr>
        <p:spPr>
          <a:xfrm>
            <a:off x="7210425" y="4381500"/>
            <a:ext cx="1657350" cy="857250"/>
          </a:xfrm>
          <a:prstGeom prst="rect">
            <a:avLst/>
          </a:prstGeom>
          <a:noFill/>
          <a:ln w="0">
            <a:noFill/>
            <a:prstDash val="solid"/>
          </a:ln>
        </p:spPr>
        <p:txBody>
          <a:bodyPr wrap="square" lIns="0" tIns="0" rIns="0" bIns="0" anchor="t">
            <a:normAutofit lnSpcReduction="10000"/>
          </a:bodyPr>
          <a:lstStyle/>
          <a:p>
            <a:pPr algn="ctr">
              <a:lnSpc>
                <a:spcPct val="112000"/>
              </a:lnSpc>
              <a:buNone/>
              <a:defRPr sz="1275" b="0" i="0">
                <a:solidFill>
                  <a:srgbClr val="CEC8BF"/>
                </a:solidFill>
                <a:latin typeface="Aptos"/>
                <a:ea typeface="Aptos"/>
                <a:cs typeface="Aptos"/>
              </a:defRPr>
            </a:pPr>
            <a:r>
              <a:rPr lang="en-GB" sz="1275" dirty="0">
                <a:solidFill>
                  <a:srgbClr val="CEC8BF"/>
                </a:solidFill>
                <a:latin typeface="Aptos"/>
                <a:ea typeface="Aptos"/>
                <a:cs typeface="Aptos"/>
              </a:rPr>
              <a:t>Wrap up of themes and thanks to the storytellers and participants</a:t>
            </a:r>
            <a:endParaRPr sz="1275" b="0" i="0" dirty="0">
              <a:solidFill>
                <a:srgbClr val="CEC8BF"/>
              </a:solidFill>
              <a:latin typeface="Aptos"/>
              <a:ea typeface="Aptos"/>
              <a:cs typeface="Aptos"/>
            </a:endParaRPr>
          </a:p>
        </p:txBody>
      </p:sp>
      <p:sp>
        <p:nvSpPr>
          <p:cNvPr id="20" name="Oval 19">
            <a:extLst>
              <a:ext uri="{FF2B5EF4-FFF2-40B4-BE49-F238E27FC236}">
                <a16:creationId xmlns:a16="http://schemas.microsoft.com/office/drawing/2014/main" id="{77557E58-36B5-110D-8C21-7827DC3027CE}"/>
              </a:ext>
            </a:extLst>
          </p:cNvPr>
          <p:cNvSpPr>
            <a:spLocks noGrp="1"/>
          </p:cNvSpPr>
          <p:nvPr/>
        </p:nvSpPr>
        <p:spPr>
          <a:xfrm>
            <a:off x="9877425" y="2781300"/>
            <a:ext cx="762000" cy="762000"/>
          </a:xfrm>
          <a:prstGeom prst="ellipse">
            <a:avLst/>
          </a:prstGeom>
          <a:solidFill>
            <a:srgbClr val="3E3D42"/>
          </a:solidFill>
          <a:ln w="28575">
            <a:solidFill>
              <a:srgbClr val="00A5A5"/>
            </a:solidFill>
            <a:prstDash val="solid"/>
          </a:ln>
        </p:spPr>
        <p:txBody>
          <a:bodyPr/>
          <a:lstStyle/>
          <a:p>
            <a:endParaRPr lang="en-GB"/>
          </a:p>
        </p:txBody>
      </p:sp>
      <p:sp>
        <p:nvSpPr>
          <p:cNvPr id="21" name="Rectangle 20">
            <a:extLst>
              <a:ext uri="{FF2B5EF4-FFF2-40B4-BE49-F238E27FC236}">
                <a16:creationId xmlns:a16="http://schemas.microsoft.com/office/drawing/2014/main" id="{EAAAC0D2-5D27-5CA8-B35E-F722B8AE6610}"/>
              </a:ext>
            </a:extLst>
          </p:cNvPr>
          <p:cNvSpPr>
            <a:spLocks noGrp="1"/>
          </p:cNvSpPr>
          <p:nvPr/>
        </p:nvSpPr>
        <p:spPr>
          <a:xfrm>
            <a:off x="9877425" y="3009900"/>
            <a:ext cx="762000" cy="285750"/>
          </a:xfrm>
          <a:prstGeom prst="rect">
            <a:avLst/>
          </a:prstGeom>
          <a:noFill/>
          <a:ln w="0">
            <a:noFill/>
            <a:prstDash val="solid"/>
          </a:ln>
        </p:spPr>
        <p:txBody>
          <a:bodyPr wrap="square" lIns="0" tIns="0" rIns="0" bIns="0" anchor="ctr">
            <a:normAutofit fontScale="99206"/>
          </a:bodyPr>
          <a:lstStyle/>
          <a:p>
            <a:pPr algn="ctr">
              <a:lnSpc>
                <a:spcPct val="105000"/>
              </a:lnSpc>
              <a:buNone/>
              <a:defRPr sz="1800" b="1" i="0">
                <a:solidFill>
                  <a:srgbClr val="FFFFFF"/>
                </a:solidFill>
                <a:latin typeface="Georgia"/>
                <a:ea typeface="Georgia"/>
                <a:cs typeface="Georgia"/>
              </a:defRPr>
            </a:pPr>
            <a:r>
              <a:rPr sz="1800" b="1" i="0">
                <a:solidFill>
                  <a:srgbClr val="FFFFFF"/>
                </a:solidFill>
                <a:latin typeface="Georgia"/>
                <a:ea typeface="Georgia"/>
                <a:cs typeface="Georgia"/>
              </a:rPr>
              <a:t>05</a:t>
            </a:r>
          </a:p>
        </p:txBody>
      </p:sp>
      <p:sp>
        <p:nvSpPr>
          <p:cNvPr id="22" name="Rectangle 21">
            <a:extLst>
              <a:ext uri="{FF2B5EF4-FFF2-40B4-BE49-F238E27FC236}">
                <a16:creationId xmlns:a16="http://schemas.microsoft.com/office/drawing/2014/main" id="{63034972-4417-B041-8830-0B66757CFD73}"/>
              </a:ext>
            </a:extLst>
          </p:cNvPr>
          <p:cNvSpPr>
            <a:spLocks noGrp="1"/>
          </p:cNvSpPr>
          <p:nvPr/>
        </p:nvSpPr>
        <p:spPr>
          <a:xfrm>
            <a:off x="9544050" y="3829050"/>
            <a:ext cx="1428750" cy="381000"/>
          </a:xfrm>
          <a:prstGeom prst="rect">
            <a:avLst/>
          </a:prstGeom>
          <a:noFill/>
          <a:ln w="0">
            <a:noFill/>
            <a:prstDash val="solid"/>
          </a:ln>
        </p:spPr>
        <p:txBody>
          <a:bodyPr wrap="square" lIns="0" tIns="0" rIns="0" bIns="0" anchor="t">
            <a:normAutofit fontScale="62500" lnSpcReduction="20000"/>
          </a:bodyPr>
          <a:lstStyle/>
          <a:p>
            <a:pPr algn="ctr">
              <a:lnSpc>
                <a:spcPct val="105000"/>
              </a:lnSpc>
              <a:buNone/>
              <a:defRPr sz="2100" b="0" i="0">
                <a:solidFill>
                  <a:srgbClr val="FFFFFF"/>
                </a:solidFill>
                <a:latin typeface="Georgia"/>
                <a:ea typeface="Georgia"/>
                <a:cs typeface="Georgia"/>
              </a:defRPr>
            </a:pPr>
            <a:r>
              <a:rPr lang="en-GB" sz="2100" b="0" i="0" dirty="0">
                <a:solidFill>
                  <a:srgbClr val="FFFFFF"/>
                </a:solidFill>
                <a:latin typeface="Georgia"/>
                <a:ea typeface="Georgia"/>
                <a:cs typeface="Georgia"/>
              </a:rPr>
              <a:t>Storytellers invited to say last words</a:t>
            </a:r>
            <a:endParaRPr sz="2100" b="0" i="0" dirty="0">
              <a:solidFill>
                <a:srgbClr val="FFFFFF"/>
              </a:solidFill>
              <a:latin typeface="Georgia"/>
              <a:ea typeface="Georgia"/>
              <a:cs typeface="Georgia"/>
            </a:endParaRPr>
          </a:p>
        </p:txBody>
      </p:sp>
      <p:sp>
        <p:nvSpPr>
          <p:cNvPr id="23" name="Rectangle 22">
            <a:extLst>
              <a:ext uri="{FF2B5EF4-FFF2-40B4-BE49-F238E27FC236}">
                <a16:creationId xmlns:a16="http://schemas.microsoft.com/office/drawing/2014/main" id="{1CE1913F-DABC-7530-F095-5DAD9DFE7598}"/>
              </a:ext>
            </a:extLst>
          </p:cNvPr>
          <p:cNvSpPr>
            <a:spLocks noGrp="1"/>
          </p:cNvSpPr>
          <p:nvPr/>
        </p:nvSpPr>
        <p:spPr>
          <a:xfrm>
            <a:off x="9429750" y="4381500"/>
            <a:ext cx="1657350" cy="857250"/>
          </a:xfrm>
          <a:prstGeom prst="rect">
            <a:avLst/>
          </a:prstGeom>
          <a:noFill/>
          <a:ln w="0">
            <a:noFill/>
            <a:prstDash val="solid"/>
          </a:ln>
        </p:spPr>
        <p:txBody>
          <a:bodyPr wrap="square" lIns="0" tIns="0" rIns="0" bIns="0" anchor="t">
            <a:normAutofit/>
          </a:bodyPr>
          <a:lstStyle/>
          <a:p>
            <a:pPr algn="ctr">
              <a:lnSpc>
                <a:spcPct val="112000"/>
              </a:lnSpc>
              <a:buNone/>
              <a:defRPr sz="1275" b="0" i="0">
                <a:solidFill>
                  <a:srgbClr val="CEC8BF"/>
                </a:solidFill>
                <a:latin typeface="Aptos"/>
                <a:ea typeface="Aptos"/>
                <a:cs typeface="Aptos"/>
              </a:defRPr>
            </a:pPr>
            <a:r>
              <a:rPr lang="en-GB" sz="1275" b="0" i="0" dirty="0">
                <a:solidFill>
                  <a:srgbClr val="CEC8BF"/>
                </a:solidFill>
                <a:latin typeface="Aptos"/>
                <a:ea typeface="Aptos"/>
                <a:cs typeface="Aptos"/>
              </a:rPr>
              <a:t>Often reflect on the experience of telling their story</a:t>
            </a:r>
            <a:endParaRPr sz="1275" b="0" i="0" dirty="0">
              <a:solidFill>
                <a:srgbClr val="CEC8BF"/>
              </a:solidFill>
              <a:latin typeface="Aptos"/>
              <a:ea typeface="Aptos"/>
              <a:cs typeface="Aptos"/>
            </a:endParaRPr>
          </a:p>
        </p:txBody>
      </p:sp>
      <p:sp>
        <p:nvSpPr>
          <p:cNvPr id="24" name="Rectangle 23">
            <a:extLst>
              <a:ext uri="{FF2B5EF4-FFF2-40B4-BE49-F238E27FC236}">
                <a16:creationId xmlns:a16="http://schemas.microsoft.com/office/drawing/2014/main" id="{3A486C48-A2BF-CDF3-9F01-5443ACBCC7FB}"/>
              </a:ext>
            </a:extLst>
          </p:cNvPr>
          <p:cNvSpPr>
            <a:spLocks noGrp="1"/>
          </p:cNvSpPr>
          <p:nvPr/>
        </p:nvSpPr>
        <p:spPr>
          <a:xfrm>
            <a:off x="666750" y="826128"/>
            <a:ext cx="952500" cy="1143000"/>
          </a:xfrm>
          <a:prstGeom prst="rect">
            <a:avLst/>
          </a:prstGeom>
          <a:noFill/>
          <a:ln w="0">
            <a:noFill/>
            <a:prstDash val="solid"/>
          </a:ln>
        </p:spPr>
        <p:txBody>
          <a:bodyPr wrap="square" lIns="0" tIns="0" rIns="0" bIns="0" anchor="t">
            <a:normAutofit fontScale="86865" lnSpcReduction="10000"/>
          </a:bodyPr>
          <a:lstStyle/>
          <a:p>
            <a:pPr algn="l">
              <a:lnSpc>
                <a:spcPct val="105000"/>
              </a:lnSpc>
              <a:buNone/>
              <a:defRPr sz="9000" b="0" i="0">
                <a:solidFill>
                  <a:srgbClr val="00A5A5">
                    <a:alpha val="55000"/>
                  </a:srgbClr>
                </a:solidFill>
                <a:latin typeface="Georgia"/>
                <a:ea typeface="Georgia"/>
                <a:cs typeface="Georgia"/>
              </a:defRPr>
            </a:pPr>
            <a:r>
              <a:rPr sz="9000" b="0" i="0">
                <a:solidFill>
                  <a:srgbClr val="00A5A5">
                    <a:alpha val="55000"/>
                  </a:srgbClr>
                </a:solidFill>
                <a:latin typeface="Georgia"/>
                <a:ea typeface="Georgia"/>
                <a:cs typeface="Georgia"/>
              </a:rPr>
              <a:t>“</a:t>
            </a:r>
          </a:p>
        </p:txBody>
      </p:sp>
      <p:sp>
        <p:nvSpPr>
          <p:cNvPr id="25" name="Rectangle 24">
            <a:extLst>
              <a:ext uri="{FF2B5EF4-FFF2-40B4-BE49-F238E27FC236}">
                <a16:creationId xmlns:a16="http://schemas.microsoft.com/office/drawing/2014/main" id="{5AAFC113-4431-27F3-C496-3BCDAB91629F}"/>
              </a:ext>
            </a:extLst>
          </p:cNvPr>
          <p:cNvSpPr>
            <a:spLocks noGrp="1"/>
          </p:cNvSpPr>
          <p:nvPr/>
        </p:nvSpPr>
        <p:spPr>
          <a:xfrm>
            <a:off x="1476374" y="1226177"/>
            <a:ext cx="9351459" cy="1047749"/>
          </a:xfrm>
          <a:prstGeom prst="rect">
            <a:avLst/>
          </a:prstGeom>
          <a:noFill/>
          <a:ln w="0">
            <a:noFill/>
            <a:prstDash val="solid"/>
          </a:ln>
        </p:spPr>
        <p:txBody>
          <a:bodyPr wrap="square" lIns="0" tIns="0" rIns="0" bIns="0" anchor="t">
            <a:normAutofit/>
          </a:bodyPr>
          <a:lstStyle/>
          <a:p>
            <a:pPr algn="l">
              <a:lnSpc>
                <a:spcPct val="105000"/>
              </a:lnSpc>
              <a:buNone/>
              <a:defRPr sz="1875" b="0" i="1">
                <a:solidFill>
                  <a:srgbClr val="F4EFE7"/>
                </a:solidFill>
                <a:latin typeface="Georgia"/>
                <a:ea typeface="Georgia"/>
                <a:cs typeface="Georgia"/>
              </a:defRPr>
            </a:pPr>
            <a:r>
              <a:rPr lang="en-GB" sz="1875" b="0" i="1" dirty="0">
                <a:solidFill>
                  <a:srgbClr val="F4EFE7"/>
                </a:solidFill>
                <a:latin typeface="Georgia"/>
                <a:ea typeface="Georgia"/>
                <a:cs typeface="Georgia"/>
              </a:rPr>
              <a:t>Schwartz Rounds sessions are not to problem solve or think about what we could have done differently, only to reflect on the emotional and social aspect of the work we do</a:t>
            </a:r>
            <a:endParaRPr sz="1875" b="0" i="1" dirty="0">
              <a:solidFill>
                <a:srgbClr val="F4EFE7"/>
              </a:solidFill>
              <a:latin typeface="Georgia"/>
              <a:ea typeface="Georgia"/>
              <a:cs typeface="Georgia"/>
            </a:endParaRPr>
          </a:p>
        </p:txBody>
      </p:sp>
      <p:sp>
        <p:nvSpPr>
          <p:cNvPr id="27" name="Rectangle 26">
            <a:extLst>
              <a:ext uri="{FF2B5EF4-FFF2-40B4-BE49-F238E27FC236}">
                <a16:creationId xmlns:a16="http://schemas.microsoft.com/office/drawing/2014/main" id="{091D124E-9CEB-5A1B-C034-0D48C26D5C27}"/>
              </a:ext>
            </a:extLst>
          </p:cNvPr>
          <p:cNvSpPr>
            <a:spLocks noGrp="1"/>
          </p:cNvSpPr>
          <p:nvPr/>
        </p:nvSpPr>
        <p:spPr>
          <a:xfrm>
            <a:off x="11239500" y="6477000"/>
            <a:ext cx="381000" cy="190500"/>
          </a:xfrm>
          <a:prstGeom prst="rect">
            <a:avLst/>
          </a:prstGeom>
          <a:noFill/>
          <a:ln w="0">
            <a:noFill/>
            <a:prstDash val="solid"/>
          </a:ln>
        </p:spPr>
        <p:txBody>
          <a:bodyPr wrap="square" lIns="0" tIns="0" rIns="0" bIns="0" anchor="t">
            <a:normAutofit/>
          </a:bodyPr>
          <a:lstStyle/>
          <a:p>
            <a:pPr algn="r">
              <a:lnSpc>
                <a:spcPct val="105000"/>
              </a:lnSpc>
              <a:buNone/>
              <a:defRPr sz="975" b="1" i="0">
                <a:solidFill>
                  <a:srgbClr val="00A5A5"/>
                </a:solidFill>
                <a:latin typeface="Aptos"/>
                <a:ea typeface="Aptos"/>
                <a:cs typeface="Aptos"/>
              </a:defRPr>
            </a:pPr>
            <a:r>
              <a:rPr sz="975" b="1" i="0">
                <a:solidFill>
                  <a:srgbClr val="00A5A5"/>
                </a:solidFill>
                <a:latin typeface="Aptos"/>
                <a:ea typeface="Aptos"/>
                <a:cs typeface="Aptos"/>
              </a:rPr>
              <a:t>05</a:t>
            </a:r>
          </a:p>
        </p:txBody>
      </p:sp>
    </p:spTree>
    <p:extLst>
      <p:ext uri="{BB962C8B-B14F-4D97-AF65-F5344CB8AC3E}">
        <p14:creationId xmlns:p14="http://schemas.microsoft.com/office/powerpoint/2010/main" val="31743844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4EFE7"/>
        </a:solidFill>
        <a:effectLst/>
      </p:bgPr>
    </p:bg>
    <p:spTree>
      <p:nvGrpSpPr>
        <p:cNvPr id="1" name=""/>
        <p:cNvGrpSpPr/>
        <p:nvPr/>
      </p:nvGrpSpPr>
      <p:grpSpPr>
        <a:xfrm>
          <a:off x="0" y="0"/>
          <a:ext cx="0" cy="0"/>
          <a:chOff x="0" y="0"/>
          <a:chExt cx="0" cy="0"/>
        </a:xfrm>
      </p:grpSpPr>
      <p:grpSp>
        <p:nvGrpSpPr>
          <p:cNvPr id="2" name="Group 2"/>
          <p:cNvGrpSpPr/>
          <p:nvPr/>
        </p:nvGrpSpPr>
        <p:grpSpPr>
          <a:xfrm>
            <a:off x="452533" y="931988"/>
            <a:ext cx="11204681" cy="5641958"/>
            <a:chOff x="0" y="-38100"/>
            <a:chExt cx="4426540" cy="2228922"/>
          </a:xfrm>
        </p:grpSpPr>
        <p:sp>
          <p:nvSpPr>
            <p:cNvPr id="3" name="Freeform 3"/>
            <p:cNvSpPr/>
            <p:nvPr/>
          </p:nvSpPr>
          <p:spPr>
            <a:xfrm>
              <a:off x="0" y="0"/>
              <a:ext cx="4426540" cy="2190822"/>
            </a:xfrm>
            <a:custGeom>
              <a:avLst/>
              <a:gdLst/>
              <a:ahLst/>
              <a:cxnLst/>
              <a:rect l="l" t="t" r="r" b="b"/>
              <a:pathLst>
                <a:path w="4426540" h="2152722">
                  <a:moveTo>
                    <a:pt x="0" y="0"/>
                  </a:moveTo>
                  <a:lnTo>
                    <a:pt x="4426540" y="0"/>
                  </a:lnTo>
                  <a:lnTo>
                    <a:pt x="4426540" y="2152722"/>
                  </a:lnTo>
                  <a:lnTo>
                    <a:pt x="0" y="2152722"/>
                  </a:lnTo>
                  <a:close/>
                </a:path>
              </a:pathLst>
            </a:custGeom>
            <a:solidFill>
              <a:srgbClr val="E3DED5"/>
            </a:solidFill>
            <a:ln>
              <a:solidFill/>
            </a:ln>
          </p:spPr>
          <p:txBody>
            <a:bodyPr wrap="square"/>
            <a:lstStyle/>
            <a:p>
              <a:endParaRPr lang="en-US" sz="1200"/>
            </a:p>
          </p:txBody>
        </p:sp>
        <p:sp>
          <p:nvSpPr>
            <p:cNvPr id="4" name="TextBox 4"/>
            <p:cNvSpPr txBox="1"/>
            <p:nvPr/>
          </p:nvSpPr>
          <p:spPr>
            <a:xfrm>
              <a:off x="0" y="-38100"/>
              <a:ext cx="4426540" cy="2190822"/>
            </a:xfrm>
            <a:prstGeom prst="rect">
              <a:avLst/>
            </a:prstGeom>
            <a:ln>
              <a:noFill/>
            </a:ln>
          </p:spPr>
          <p:txBody>
            <a:bodyPr wrap="square" lIns="33867" tIns="33867" rIns="33867" bIns="33867" rtlCol="0" anchor="ctr"/>
            <a:lstStyle/>
            <a:p>
              <a:pPr algn="ctr">
                <a:lnSpc>
                  <a:spcPts val="1667"/>
                </a:lnSpc>
              </a:pPr>
              <a:endParaRPr sz="1200"/>
            </a:p>
          </p:txBody>
        </p:sp>
      </p:grpSp>
      <p:graphicFrame>
        <p:nvGraphicFramePr>
          <p:cNvPr id="5" name="Table 5"/>
          <p:cNvGraphicFramePr>
            <a:graphicFrameLocks noGrp="1"/>
          </p:cNvGraphicFramePr>
          <p:nvPr>
            <p:extLst>
              <p:ext uri="{D42A27DB-BD31-4B8C-83A1-F6EECF244321}">
                <p14:modId xmlns:p14="http://schemas.microsoft.com/office/powerpoint/2010/main" val="1533121642"/>
              </p:ext>
            </p:extLst>
          </p:nvPr>
        </p:nvGraphicFramePr>
        <p:xfrm>
          <a:off x="1016000" y="1581568"/>
          <a:ext cx="10160000" cy="4840128"/>
        </p:xfrm>
        <a:graphic>
          <a:graphicData uri="http://schemas.openxmlformats.org/drawingml/2006/table">
            <a:tbl>
              <a:tblPr/>
              <a:tblGrid>
                <a:gridCol w="4013200">
                  <a:extLst>
                    <a:ext uri="{9D8B030D-6E8A-4147-A177-3AD203B41FA5}">
                      <a16:colId xmlns:a16="http://schemas.microsoft.com/office/drawing/2014/main" val="20000"/>
                    </a:ext>
                  </a:extLst>
                </a:gridCol>
                <a:gridCol w="6146800">
                  <a:extLst>
                    <a:ext uri="{9D8B030D-6E8A-4147-A177-3AD203B41FA5}">
                      <a16:colId xmlns:a16="http://schemas.microsoft.com/office/drawing/2014/main" val="20001"/>
                    </a:ext>
                  </a:extLst>
                </a:gridCol>
              </a:tblGrid>
              <a:tr h="687488">
                <a:tc>
                  <a:txBody>
                    <a:bodyPr/>
                    <a:lstStyle/>
                    <a:p>
                      <a:pPr algn="ctr">
                        <a:lnSpc>
                          <a:spcPts val="3061"/>
                        </a:lnSpc>
                        <a:defRPr/>
                      </a:pPr>
                      <a:r>
                        <a:rPr lang="en-US" sz="1500" b="1" dirty="0">
                          <a:solidFill>
                            <a:srgbClr val="3E3D42"/>
                          </a:solidFill>
                          <a:latin typeface="Aptos"/>
                          <a:ea typeface="Martel Sans Bold"/>
                          <a:cs typeface="Martel Sans Bold"/>
                          <a:sym typeface="Martel Sans Bold"/>
                        </a:rPr>
                        <a:t>Traditional Staff Forums</a:t>
                      </a:r>
                      <a:endParaRPr lang="en-US" sz="700" dirty="0"/>
                    </a:p>
                  </a:txBody>
                  <a:tcPr marL="127000" marR="127000" marT="127000" marB="127000" anchor="ctr">
                    <a:lnL w="12700" cap="flat" cmpd="sng" algn="ctr">
                      <a:solidFill>
                        <a:srgbClr val="BBAE9F"/>
                      </a:solidFill>
                      <a:prstDash val="solid"/>
                      <a:round/>
                      <a:headEnd type="none" w="med" len="med"/>
                      <a:tailEnd type="none" w="med" len="med"/>
                    </a:lnL>
                    <a:lnR w="12700" cap="flat" cmpd="sng" algn="ctr">
                      <a:solidFill>
                        <a:srgbClr val="BBAE9F"/>
                      </a:solidFill>
                      <a:prstDash val="solid"/>
                      <a:round/>
                      <a:headEnd type="none" w="med" len="med"/>
                      <a:tailEnd type="none" w="med" len="med"/>
                    </a:lnR>
                    <a:lnT w="12700" cap="flat" cmpd="sng" algn="ctr">
                      <a:solidFill>
                        <a:srgbClr val="BBAE9F"/>
                      </a:solidFill>
                      <a:prstDash val="solid"/>
                      <a:round/>
                      <a:headEnd type="none" w="med" len="med"/>
                      <a:tailEnd type="none" w="med" len="med"/>
                    </a:lnT>
                    <a:lnB w="12700" cap="flat" cmpd="sng" algn="ctr">
                      <a:solidFill>
                        <a:srgbClr val="BBAE9F"/>
                      </a:solidFill>
                      <a:prstDash val="solid"/>
                      <a:round/>
                      <a:headEnd type="none" w="med" len="med"/>
                      <a:tailEnd type="none" w="med" len="med"/>
                    </a:lnB>
                    <a:solidFill>
                      <a:srgbClr val="F4EFE7"/>
                    </a:solidFill>
                  </a:tcPr>
                </a:tc>
                <a:tc>
                  <a:txBody>
                    <a:bodyPr/>
                    <a:lstStyle/>
                    <a:p>
                      <a:pPr algn="ctr">
                        <a:lnSpc>
                          <a:spcPts val="3061"/>
                        </a:lnSpc>
                        <a:defRPr/>
                      </a:pPr>
                      <a:r>
                        <a:rPr lang="en-US" sz="1500" b="1" dirty="0">
                          <a:solidFill>
                            <a:srgbClr val="3E3D42"/>
                          </a:solidFill>
                          <a:latin typeface="Aptos"/>
                          <a:ea typeface="Martel Sans Bold"/>
                          <a:cs typeface="Martel Sans Bold"/>
                          <a:sym typeface="Martel Sans Bold"/>
                        </a:rPr>
                        <a:t>Schwartz Rounds</a:t>
                      </a:r>
                      <a:endParaRPr lang="en-US" sz="700" dirty="0"/>
                    </a:p>
                  </a:txBody>
                  <a:tcPr marL="127000" marR="127000" marT="127000" marB="127000" anchor="ctr">
                    <a:lnL w="12700" cap="flat" cmpd="sng" algn="ctr">
                      <a:solidFill>
                        <a:srgbClr val="BBAE9F"/>
                      </a:solidFill>
                      <a:prstDash val="solid"/>
                      <a:round/>
                      <a:headEnd type="none" w="med" len="med"/>
                      <a:tailEnd type="none" w="med" len="med"/>
                    </a:lnL>
                    <a:lnR w="12700" cap="flat" cmpd="sng" algn="ctr">
                      <a:solidFill>
                        <a:srgbClr val="BBAE9F"/>
                      </a:solidFill>
                      <a:prstDash val="solid"/>
                      <a:round/>
                      <a:headEnd type="none" w="med" len="med"/>
                      <a:tailEnd type="none" w="med" len="med"/>
                    </a:lnR>
                    <a:lnT w="12700" cap="flat" cmpd="sng" algn="ctr">
                      <a:solidFill>
                        <a:srgbClr val="BBAE9F"/>
                      </a:solidFill>
                      <a:prstDash val="solid"/>
                      <a:round/>
                      <a:headEnd type="none" w="med" len="med"/>
                      <a:tailEnd type="none" w="med" len="med"/>
                    </a:lnT>
                    <a:lnB w="12700" cap="flat" cmpd="sng" algn="ctr">
                      <a:solidFill>
                        <a:srgbClr val="BBAE9F"/>
                      </a:solidFill>
                      <a:prstDash val="solid"/>
                      <a:round/>
                      <a:headEnd type="none" w="med" len="med"/>
                      <a:tailEnd type="none" w="med" len="med"/>
                    </a:lnB>
                    <a:solidFill>
                      <a:srgbClr val="F4EFE7"/>
                    </a:solidFill>
                  </a:tcPr>
                </a:tc>
                <a:extLst>
                  <a:ext uri="{0D108BD9-81ED-4DB2-BD59-A6C34878D82A}">
                    <a16:rowId xmlns:a16="http://schemas.microsoft.com/office/drawing/2014/main" val="10000"/>
                  </a:ext>
                </a:extLst>
              </a:tr>
              <a:tr h="1227198">
                <a:tc>
                  <a:txBody>
                    <a:bodyPr/>
                    <a:lstStyle/>
                    <a:p>
                      <a:pPr algn="ctr">
                        <a:lnSpc>
                          <a:spcPts val="2501"/>
                        </a:lnSpc>
                        <a:defRPr/>
                      </a:pPr>
                      <a:r>
                        <a:rPr lang="en-US" sz="1200" b="1" dirty="0">
                          <a:solidFill>
                            <a:srgbClr val="3E3D42"/>
                          </a:solidFill>
                          <a:latin typeface="Aptos"/>
                          <a:ea typeface="Martel Sans Bold"/>
                          <a:cs typeface="Martel Sans Bold"/>
                          <a:sym typeface="Martel Sans Bold"/>
                        </a:rPr>
                        <a:t>Grand Rounds...</a:t>
                      </a:r>
                      <a:r>
                        <a:rPr lang="en-US" sz="1200" dirty="0">
                          <a:solidFill>
                            <a:srgbClr val="3E3D42"/>
                          </a:solidFill>
                          <a:latin typeface="Aptos"/>
                          <a:ea typeface="Martel Sans"/>
                          <a:cs typeface="Martel Sans"/>
                          <a:sym typeface="Martel Sans"/>
                        </a:rPr>
                        <a:t> aim to help medical staff learn about recent developments in medicine and focus on the clinical details of a case. </a:t>
                      </a:r>
                      <a:endParaRPr lang="en-US" sz="700" dirty="0"/>
                    </a:p>
                  </a:txBody>
                  <a:tcPr marL="127000" marR="127000" marT="127000" marB="127000" anchor="ctr">
                    <a:lnL w="12700" cap="flat" cmpd="sng" algn="ctr">
                      <a:solidFill>
                        <a:srgbClr val="BBAE9F"/>
                      </a:solidFill>
                      <a:prstDash val="solid"/>
                      <a:round/>
                      <a:headEnd type="none" w="med" len="med"/>
                      <a:tailEnd type="none" w="med" len="med"/>
                    </a:lnL>
                    <a:lnR w="12700" cap="flat" cmpd="sng" algn="ctr">
                      <a:solidFill>
                        <a:srgbClr val="BBAE9F"/>
                      </a:solidFill>
                      <a:prstDash val="solid"/>
                      <a:round/>
                      <a:headEnd type="none" w="med" len="med"/>
                      <a:tailEnd type="none" w="med" len="med"/>
                    </a:lnR>
                    <a:lnT w="12700" cap="flat" cmpd="sng" algn="ctr">
                      <a:solidFill>
                        <a:srgbClr val="BBAE9F"/>
                      </a:solidFill>
                      <a:prstDash val="solid"/>
                      <a:round/>
                      <a:headEnd type="none" w="med" len="med"/>
                      <a:tailEnd type="none" w="med" len="med"/>
                    </a:lnT>
                    <a:lnB w="12700" cap="flat" cmpd="sng" algn="ctr">
                      <a:solidFill>
                        <a:srgbClr val="BBAE9F"/>
                      </a:solidFill>
                      <a:prstDash val="solid"/>
                      <a:round/>
                      <a:headEnd type="none" w="med" len="med"/>
                      <a:tailEnd type="none" w="med" len="med"/>
                    </a:lnB>
                    <a:solidFill>
                      <a:srgbClr val="E3DED5"/>
                    </a:solidFill>
                  </a:tcPr>
                </a:tc>
                <a:tc>
                  <a:txBody>
                    <a:bodyPr/>
                    <a:lstStyle/>
                    <a:p>
                      <a:pPr algn="ctr">
                        <a:lnSpc>
                          <a:spcPts val="2781"/>
                        </a:lnSpc>
                        <a:defRPr/>
                      </a:pPr>
                      <a:r>
                        <a:rPr lang="en-US" sz="1300" b="1" dirty="0">
                          <a:solidFill>
                            <a:srgbClr val="3E3D42"/>
                          </a:solidFill>
                          <a:latin typeface="Aptos"/>
                          <a:ea typeface="Martel Sans Bold"/>
                          <a:cs typeface="Martel Sans Bold"/>
                          <a:sym typeface="Martel Sans Bold"/>
                        </a:rPr>
                        <a:t>Schwartz Rounds... </a:t>
                      </a:r>
                      <a:r>
                        <a:rPr lang="en-US" sz="1300" dirty="0">
                          <a:solidFill>
                            <a:srgbClr val="3E3D42"/>
                          </a:solidFill>
                          <a:latin typeface="Aptos"/>
                          <a:ea typeface="Martel Sans"/>
                          <a:cs typeface="Martel Sans"/>
                          <a:sym typeface="Martel Sans"/>
                        </a:rPr>
                        <a:t>do not focus on the clinical aspects of patience care; instead, learning is focused on understanding staff experience from a social and emotional viewpoint. </a:t>
                      </a:r>
                      <a:endParaRPr lang="en-US" sz="700" dirty="0"/>
                    </a:p>
                  </a:txBody>
                  <a:tcPr marL="127000" marR="127000" marT="127000" marB="127000" anchor="ctr">
                    <a:lnL w="12700" cap="flat" cmpd="sng" algn="ctr">
                      <a:solidFill>
                        <a:srgbClr val="BBAE9F"/>
                      </a:solidFill>
                      <a:prstDash val="solid"/>
                      <a:round/>
                      <a:headEnd type="none" w="med" len="med"/>
                      <a:tailEnd type="none" w="med" len="med"/>
                    </a:lnL>
                    <a:lnR w="12700" cap="flat" cmpd="sng" algn="ctr">
                      <a:solidFill>
                        <a:srgbClr val="BBAE9F"/>
                      </a:solidFill>
                      <a:prstDash val="solid"/>
                      <a:round/>
                      <a:headEnd type="none" w="med" len="med"/>
                      <a:tailEnd type="none" w="med" len="med"/>
                    </a:lnR>
                    <a:lnT w="12700" cap="flat" cmpd="sng" algn="ctr">
                      <a:solidFill>
                        <a:srgbClr val="BBAE9F"/>
                      </a:solidFill>
                      <a:prstDash val="solid"/>
                      <a:round/>
                      <a:headEnd type="none" w="med" len="med"/>
                      <a:tailEnd type="none" w="med" len="med"/>
                    </a:lnT>
                    <a:lnB w="12700" cap="flat" cmpd="sng" algn="ctr">
                      <a:solidFill>
                        <a:srgbClr val="BBAE9F"/>
                      </a:solidFill>
                      <a:prstDash val="solid"/>
                      <a:round/>
                      <a:headEnd type="none" w="med" len="med"/>
                      <a:tailEnd type="none" w="med" len="med"/>
                    </a:lnB>
                    <a:solidFill>
                      <a:srgbClr val="E3DED5"/>
                    </a:solidFill>
                  </a:tcPr>
                </a:tc>
                <a:extLst>
                  <a:ext uri="{0D108BD9-81ED-4DB2-BD59-A6C34878D82A}">
                    <a16:rowId xmlns:a16="http://schemas.microsoft.com/office/drawing/2014/main" val="10001"/>
                  </a:ext>
                </a:extLst>
              </a:tr>
              <a:tr h="1439227">
                <a:tc>
                  <a:txBody>
                    <a:bodyPr/>
                    <a:lstStyle/>
                    <a:p>
                      <a:pPr algn="ctr">
                        <a:lnSpc>
                          <a:spcPts val="2501"/>
                        </a:lnSpc>
                        <a:defRPr/>
                      </a:pPr>
                      <a:r>
                        <a:rPr lang="en-US" sz="1200" b="1" dirty="0">
                          <a:solidFill>
                            <a:srgbClr val="3E3D42"/>
                          </a:solidFill>
                          <a:latin typeface="Aptos"/>
                          <a:ea typeface="Martel Sans Bold"/>
                          <a:cs typeface="Martel Sans Bold"/>
                          <a:sym typeface="Martel Sans Bold"/>
                        </a:rPr>
                        <a:t>Supervision... </a:t>
                      </a:r>
                      <a:r>
                        <a:rPr lang="en-US" sz="1200" dirty="0">
                          <a:solidFill>
                            <a:srgbClr val="3E3D42"/>
                          </a:solidFill>
                          <a:latin typeface="Aptos"/>
                          <a:ea typeface="Martel Sans"/>
                          <a:cs typeface="Martel Sans"/>
                          <a:sym typeface="Martel Sans"/>
                        </a:rPr>
                        <a:t>involves expertise and advice; is generally aimed at a specific staff group; focuses on technical aspects of care, clinical outcomes or personal development unlike Schwartz Rounds sessions. </a:t>
                      </a:r>
                      <a:endParaRPr lang="en-US" sz="700" dirty="0"/>
                    </a:p>
                  </a:txBody>
                  <a:tcPr marL="127000" marR="127000" marT="127000" marB="127000" anchor="ctr">
                    <a:lnL w="12700" cap="flat" cmpd="sng" algn="ctr">
                      <a:solidFill>
                        <a:srgbClr val="BBAE9F"/>
                      </a:solidFill>
                      <a:prstDash val="solid"/>
                      <a:round/>
                      <a:headEnd type="none" w="med" len="med"/>
                      <a:tailEnd type="none" w="med" len="med"/>
                    </a:lnL>
                    <a:lnR w="12700" cap="flat" cmpd="sng" algn="ctr">
                      <a:solidFill>
                        <a:srgbClr val="BBAE9F"/>
                      </a:solidFill>
                      <a:prstDash val="solid"/>
                      <a:round/>
                      <a:headEnd type="none" w="med" len="med"/>
                      <a:tailEnd type="none" w="med" len="med"/>
                    </a:lnR>
                    <a:lnT w="12700" cap="flat" cmpd="sng" algn="ctr">
                      <a:solidFill>
                        <a:srgbClr val="BBAE9F"/>
                      </a:solidFill>
                      <a:prstDash val="solid"/>
                      <a:round/>
                      <a:headEnd type="none" w="med" len="med"/>
                      <a:tailEnd type="none" w="med" len="med"/>
                    </a:lnT>
                    <a:lnB w="12700" cap="flat" cmpd="sng" algn="ctr">
                      <a:solidFill>
                        <a:srgbClr val="BBAE9F"/>
                      </a:solidFill>
                      <a:prstDash val="solid"/>
                      <a:round/>
                      <a:headEnd type="none" w="med" len="med"/>
                      <a:tailEnd type="none" w="med" len="med"/>
                    </a:lnB>
                    <a:solidFill>
                      <a:srgbClr val="EFEAE2"/>
                    </a:solidFill>
                  </a:tcPr>
                </a:tc>
                <a:tc>
                  <a:txBody>
                    <a:bodyPr/>
                    <a:lstStyle/>
                    <a:p>
                      <a:pPr algn="ctr">
                        <a:lnSpc>
                          <a:spcPts val="2781"/>
                        </a:lnSpc>
                        <a:defRPr/>
                      </a:pPr>
                      <a:r>
                        <a:rPr lang="en-US" sz="1300" b="1" dirty="0">
                          <a:solidFill>
                            <a:srgbClr val="3E3D42"/>
                          </a:solidFill>
                          <a:latin typeface="Aptos"/>
                          <a:ea typeface="Martel Sans Bold"/>
                          <a:cs typeface="Martel Sans Bold"/>
                          <a:sym typeface="Martel Sans Bold"/>
                        </a:rPr>
                        <a:t>Schwartz Rounds...</a:t>
                      </a:r>
                      <a:r>
                        <a:rPr lang="en-US" sz="1300" dirty="0">
                          <a:solidFill>
                            <a:srgbClr val="3E3D42"/>
                          </a:solidFill>
                          <a:latin typeface="Aptos"/>
                          <a:ea typeface="Martel Sans"/>
                          <a:cs typeface="Martel Sans"/>
                          <a:sym typeface="Martel Sans"/>
                        </a:rPr>
                        <a:t> are not designed as a form of peer supervision and do not fit the traditional model of clinical supervision. </a:t>
                      </a:r>
                      <a:endParaRPr lang="en-US" sz="700" dirty="0"/>
                    </a:p>
                  </a:txBody>
                  <a:tcPr marL="127000" marR="127000" marT="127000" marB="127000" anchor="ctr">
                    <a:lnL w="12700" cap="flat" cmpd="sng" algn="ctr">
                      <a:solidFill>
                        <a:srgbClr val="BBAE9F"/>
                      </a:solidFill>
                      <a:prstDash val="solid"/>
                      <a:round/>
                      <a:headEnd type="none" w="med" len="med"/>
                      <a:tailEnd type="none" w="med" len="med"/>
                    </a:lnL>
                    <a:lnR w="12700" cap="flat" cmpd="sng" algn="ctr">
                      <a:solidFill>
                        <a:srgbClr val="BBAE9F"/>
                      </a:solidFill>
                      <a:prstDash val="solid"/>
                      <a:round/>
                      <a:headEnd type="none" w="med" len="med"/>
                      <a:tailEnd type="none" w="med" len="med"/>
                    </a:lnR>
                    <a:lnT w="12700" cap="flat" cmpd="sng" algn="ctr">
                      <a:solidFill>
                        <a:srgbClr val="BBAE9F"/>
                      </a:solidFill>
                      <a:prstDash val="solid"/>
                      <a:round/>
                      <a:headEnd type="none" w="med" len="med"/>
                      <a:tailEnd type="none" w="med" len="med"/>
                    </a:lnT>
                    <a:lnB w="12700" cap="flat" cmpd="sng" algn="ctr">
                      <a:solidFill>
                        <a:srgbClr val="BBAE9F"/>
                      </a:solidFill>
                      <a:prstDash val="solid"/>
                      <a:round/>
                      <a:headEnd type="none" w="med" len="med"/>
                      <a:tailEnd type="none" w="med" len="med"/>
                    </a:lnB>
                    <a:solidFill>
                      <a:srgbClr val="EFEAE2"/>
                    </a:solidFill>
                  </a:tcPr>
                </a:tc>
                <a:extLst>
                  <a:ext uri="{0D108BD9-81ED-4DB2-BD59-A6C34878D82A}">
                    <a16:rowId xmlns:a16="http://schemas.microsoft.com/office/drawing/2014/main" val="10002"/>
                  </a:ext>
                </a:extLst>
              </a:tr>
              <a:tr h="1389119">
                <a:tc>
                  <a:txBody>
                    <a:bodyPr/>
                    <a:lstStyle/>
                    <a:p>
                      <a:pPr algn="ctr">
                        <a:lnSpc>
                          <a:spcPts val="2501"/>
                        </a:lnSpc>
                        <a:defRPr/>
                      </a:pPr>
                      <a:r>
                        <a:rPr lang="en-US" sz="1200" b="1">
                          <a:solidFill>
                            <a:srgbClr val="3E3D42"/>
                          </a:solidFill>
                          <a:latin typeface="Aptos"/>
                          <a:ea typeface="Martel Sans Bold"/>
                          <a:cs typeface="Martel Sans Bold"/>
                          <a:sym typeface="Martel Sans Bold"/>
                        </a:rPr>
                        <a:t>Debrief... </a:t>
                      </a:r>
                      <a:r>
                        <a:rPr lang="en-US" sz="1200">
                          <a:solidFill>
                            <a:srgbClr val="3E3D42"/>
                          </a:solidFill>
                          <a:latin typeface="Aptos"/>
                          <a:ea typeface="Martel Sans"/>
                          <a:cs typeface="Martel Sans"/>
                          <a:sym typeface="Martel Sans"/>
                        </a:rPr>
                        <a:t>usually structured meetings that aim to help staff following stressful or traumatic clinical events, through education, normalising and support </a:t>
                      </a:r>
                      <a:endParaRPr lang="en-US" sz="700"/>
                    </a:p>
                  </a:txBody>
                  <a:tcPr marL="127000" marR="127000" marT="127000" marB="127000" anchor="ctr">
                    <a:lnL w="12700" cap="flat" cmpd="sng" algn="ctr">
                      <a:solidFill>
                        <a:srgbClr val="BBAE9F"/>
                      </a:solidFill>
                      <a:prstDash val="solid"/>
                      <a:round/>
                      <a:headEnd type="none" w="med" len="med"/>
                      <a:tailEnd type="none" w="med" len="med"/>
                    </a:lnL>
                    <a:lnR w="12700" cap="flat" cmpd="sng" algn="ctr">
                      <a:solidFill>
                        <a:srgbClr val="BBAE9F"/>
                      </a:solidFill>
                      <a:prstDash val="solid"/>
                      <a:round/>
                      <a:headEnd type="none" w="med" len="med"/>
                      <a:tailEnd type="none" w="med" len="med"/>
                    </a:lnR>
                    <a:lnT w="12700" cap="flat" cmpd="sng" algn="ctr">
                      <a:solidFill>
                        <a:srgbClr val="BBAE9F"/>
                      </a:solidFill>
                      <a:prstDash val="solid"/>
                      <a:round/>
                      <a:headEnd type="none" w="med" len="med"/>
                      <a:tailEnd type="none" w="med" len="med"/>
                    </a:lnT>
                    <a:lnB w="12700" cap="flat" cmpd="sng" algn="ctr">
                      <a:solidFill>
                        <a:srgbClr val="BBAE9F"/>
                      </a:solidFill>
                      <a:prstDash val="solid"/>
                      <a:round/>
                      <a:headEnd type="none" w="med" len="med"/>
                      <a:tailEnd type="none" w="med" len="med"/>
                    </a:lnB>
                    <a:solidFill>
                      <a:srgbClr val="E3DED5"/>
                    </a:solidFill>
                  </a:tcPr>
                </a:tc>
                <a:tc>
                  <a:txBody>
                    <a:bodyPr/>
                    <a:lstStyle/>
                    <a:p>
                      <a:pPr algn="ctr">
                        <a:lnSpc>
                          <a:spcPts val="2781"/>
                        </a:lnSpc>
                        <a:defRPr/>
                      </a:pPr>
                      <a:r>
                        <a:rPr lang="en-US" sz="1300" b="1" dirty="0">
                          <a:solidFill>
                            <a:srgbClr val="3E3D42"/>
                          </a:solidFill>
                          <a:latin typeface="Aptos"/>
                          <a:ea typeface="Martel Sans Bold"/>
                          <a:cs typeface="Martel Sans Bold"/>
                          <a:sym typeface="Martel Sans Bold"/>
                        </a:rPr>
                        <a:t>Schwartz Rounds...</a:t>
                      </a:r>
                      <a:r>
                        <a:rPr lang="en-US" sz="1300" dirty="0">
                          <a:solidFill>
                            <a:srgbClr val="3E3D42"/>
                          </a:solidFill>
                          <a:latin typeface="Aptos"/>
                          <a:ea typeface="Martel Sans"/>
                          <a:cs typeface="Martel Sans"/>
                          <a:sym typeface="Martel Sans"/>
                        </a:rPr>
                        <a:t> should not be used as a form of debriefing. If there is a case that has been particularly troubling for staff and the </a:t>
                      </a:r>
                      <a:r>
                        <a:rPr lang="en-US" sz="1300" dirty="0" err="1">
                          <a:solidFill>
                            <a:srgbClr val="3E3D42"/>
                          </a:solidFill>
                          <a:latin typeface="Aptos"/>
                          <a:ea typeface="Martel Sans"/>
                          <a:cs typeface="Martel Sans"/>
                          <a:sym typeface="Martel Sans"/>
                        </a:rPr>
                        <a:t>organisation</a:t>
                      </a:r>
                      <a:r>
                        <a:rPr lang="en-US" sz="1300" dirty="0">
                          <a:solidFill>
                            <a:srgbClr val="3E3D42"/>
                          </a:solidFill>
                          <a:latin typeface="Aptos"/>
                          <a:ea typeface="Martel Sans"/>
                          <a:cs typeface="Martel Sans"/>
                          <a:sym typeface="Martel Sans"/>
                        </a:rPr>
                        <a:t>, a certain amount of time will need to pass before it is addressed in a session. </a:t>
                      </a:r>
                      <a:endParaRPr lang="en-US" sz="700" dirty="0"/>
                    </a:p>
                  </a:txBody>
                  <a:tcPr marL="127000" marR="127000" marT="127000" marB="127000" anchor="ctr">
                    <a:lnL w="12700" cap="flat" cmpd="sng" algn="ctr">
                      <a:solidFill>
                        <a:srgbClr val="BBAE9F"/>
                      </a:solidFill>
                      <a:prstDash val="solid"/>
                      <a:round/>
                      <a:headEnd type="none" w="med" len="med"/>
                      <a:tailEnd type="none" w="med" len="med"/>
                    </a:lnL>
                    <a:lnR w="12700" cap="flat" cmpd="sng" algn="ctr">
                      <a:solidFill>
                        <a:srgbClr val="BBAE9F"/>
                      </a:solidFill>
                      <a:prstDash val="solid"/>
                      <a:round/>
                      <a:headEnd type="none" w="med" len="med"/>
                      <a:tailEnd type="none" w="med" len="med"/>
                    </a:lnR>
                    <a:lnT w="12700" cap="flat" cmpd="sng" algn="ctr">
                      <a:solidFill>
                        <a:srgbClr val="BBAE9F"/>
                      </a:solidFill>
                      <a:prstDash val="solid"/>
                      <a:round/>
                      <a:headEnd type="none" w="med" len="med"/>
                      <a:tailEnd type="none" w="med" len="med"/>
                    </a:lnT>
                    <a:lnB w="12700" cap="flat" cmpd="sng" algn="ctr">
                      <a:solidFill>
                        <a:srgbClr val="BBAE9F"/>
                      </a:solidFill>
                      <a:prstDash val="solid"/>
                      <a:round/>
                      <a:headEnd type="none" w="med" len="med"/>
                      <a:tailEnd type="none" w="med" len="med"/>
                    </a:lnB>
                    <a:solidFill>
                      <a:srgbClr val="E3DED5"/>
                    </a:solidFill>
                  </a:tcPr>
                </a:tc>
                <a:extLst>
                  <a:ext uri="{0D108BD9-81ED-4DB2-BD59-A6C34878D82A}">
                    <a16:rowId xmlns:a16="http://schemas.microsoft.com/office/drawing/2014/main" val="10003"/>
                  </a:ext>
                </a:extLst>
              </a:tr>
            </a:tbl>
          </a:graphicData>
        </a:graphic>
      </p:graphicFrame>
      <p:sp>
        <p:nvSpPr>
          <p:cNvPr id="6" name="TextBox 6"/>
          <p:cNvSpPr txBox="1"/>
          <p:nvPr/>
        </p:nvSpPr>
        <p:spPr>
          <a:xfrm>
            <a:off x="685800" y="228600"/>
            <a:ext cx="10789920" cy="675762"/>
          </a:xfrm>
          <a:prstGeom prst="rect">
            <a:avLst/>
          </a:prstGeom>
          <a:ln>
            <a:noFill/>
          </a:ln>
        </p:spPr>
        <p:txBody>
          <a:bodyPr wrap="square" lIns="0" tIns="0" rIns="0" bIns="0" rtlCol="0" anchor="t">
            <a:spAutoFit/>
          </a:bodyPr>
          <a:lstStyle/>
          <a:p>
            <a:pPr algn="l">
              <a:lnSpc>
                <a:spcPts val="6067"/>
              </a:lnSpc>
            </a:pPr>
            <a:r>
              <a:rPr lang="en-US" sz="3000" b="0" i="0" dirty="0">
                <a:solidFill>
                  <a:srgbClr val="3E3D42"/>
                </a:solidFill>
                <a:latin typeface="Georgia"/>
                <a:ea typeface="Canva Sans Bold"/>
                <a:cs typeface="Canva Sans Bold"/>
                <a:sym typeface="Canva Sans Bold"/>
              </a:rPr>
              <a:t>What Schwartz Rounds sessions are, and are not… </a:t>
            </a:r>
          </a:p>
        </p:txBody>
      </p:sp>
      <p:sp>
        <p:nvSpPr>
          <p:cNvPr id="7" name="TextBox 7"/>
          <p:cNvSpPr txBox="1"/>
          <p:nvPr/>
        </p:nvSpPr>
        <p:spPr>
          <a:xfrm>
            <a:off x="534787" y="1098202"/>
            <a:ext cx="10971413" cy="388311"/>
          </a:xfrm>
          <a:prstGeom prst="rect">
            <a:avLst/>
          </a:prstGeom>
          <a:ln>
            <a:noFill/>
          </a:ln>
        </p:spPr>
        <p:txBody>
          <a:bodyPr wrap="square" lIns="0" tIns="0" rIns="0" bIns="0" rtlCol="0" anchor="t">
            <a:spAutoFit/>
          </a:bodyPr>
          <a:lstStyle/>
          <a:p>
            <a:pPr algn="ctr">
              <a:lnSpc>
                <a:spcPts val="3173"/>
              </a:lnSpc>
            </a:pPr>
            <a:r>
              <a:rPr lang="en-US" sz="2267" b="1" dirty="0">
                <a:solidFill>
                  <a:srgbClr val="007E80"/>
                </a:solidFill>
                <a:latin typeface="Aptos"/>
                <a:ea typeface="Canva Sans Bold"/>
                <a:cs typeface="Canva Sans Bold"/>
                <a:sym typeface="Canva Sans Bold"/>
              </a:rPr>
              <a:t>Schwartz Rounds sessions </a:t>
            </a:r>
            <a:r>
              <a:rPr lang="en-US" sz="2267" b="1" i="1" dirty="0">
                <a:solidFill>
                  <a:srgbClr val="007E80"/>
                </a:solidFill>
                <a:latin typeface="Aptos"/>
                <a:ea typeface="Canva Sans Bold Italics"/>
                <a:cs typeface="Canva Sans Bold Italics"/>
                <a:sym typeface="Canva Sans Bold Italics"/>
              </a:rPr>
              <a:t>are </a:t>
            </a:r>
            <a:r>
              <a:rPr lang="en-US" sz="2267" b="1" dirty="0">
                <a:solidFill>
                  <a:srgbClr val="007E80"/>
                </a:solidFill>
                <a:latin typeface="Aptos"/>
                <a:ea typeface="Canva Sans Bold"/>
                <a:cs typeface="Canva Sans Bold"/>
                <a:sym typeface="Canva Sans Bold"/>
              </a:rPr>
              <a:t>an </a:t>
            </a:r>
            <a:r>
              <a:rPr lang="en-US" sz="2267" b="1" dirty="0" err="1">
                <a:solidFill>
                  <a:srgbClr val="007E80"/>
                </a:solidFill>
                <a:latin typeface="Aptos"/>
                <a:ea typeface="Canva Sans Bold"/>
                <a:cs typeface="Canva Sans Bold"/>
                <a:sym typeface="Canva Sans Bold"/>
              </a:rPr>
              <a:t>organisational</a:t>
            </a:r>
            <a:r>
              <a:rPr lang="en-US" sz="2267" b="1" dirty="0">
                <a:solidFill>
                  <a:srgbClr val="007E80"/>
                </a:solidFill>
                <a:latin typeface="Aptos"/>
                <a:ea typeface="Canva Sans Bold"/>
                <a:cs typeface="Canva Sans Bold"/>
                <a:sym typeface="Canva Sans Bold"/>
              </a:rPr>
              <a:t> intervention. </a:t>
            </a:r>
          </a:p>
        </p:txBody>
      </p:sp>
      <p:sp>
        <p:nvSpPr>
          <p:cNvPr id="8" name="Magnolia title accent"/>
          <p:cNvSpPr/>
          <p:nvPr/>
        </p:nvSpPr>
        <p:spPr>
          <a:xfrm>
            <a:off x="685800" y="877824"/>
            <a:ext cx="502920" cy="22860"/>
          </a:xfrm>
          <a:prstGeom prst="rect">
            <a:avLst/>
          </a:prstGeom>
          <a:solidFill>
            <a:srgbClr val="00A5A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Magnolia page number"/>
          <p:cNvSpPr txBox="1"/>
          <p:nvPr/>
        </p:nvSpPr>
        <p:spPr>
          <a:xfrm>
            <a:off x="11521440" y="6510528"/>
            <a:ext cx="320040" cy="182880"/>
          </a:xfrm>
          <a:prstGeom prst="rect">
            <a:avLst/>
          </a:prstGeom>
          <a:noFill/>
        </p:spPr>
        <p:txBody>
          <a:bodyPr wrap="square" lIns="0" tIns="0" rIns="0" bIns="0">
            <a:spAutoFit/>
          </a:bodyPr>
          <a:lstStyle/>
          <a:p>
            <a:pPr algn="r"/>
            <a:r>
              <a:rPr sz="800" b="1">
                <a:solidFill>
                  <a:srgbClr val="00A5A5"/>
                </a:solidFill>
                <a:latin typeface="Aptos"/>
              </a:rPr>
              <a:t>13</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4EFE7"/>
        </a:solidFill>
        <a:effectLst/>
      </p:bgPr>
    </p:bg>
    <p:spTree>
      <p:nvGrpSpPr>
        <p:cNvPr id="1" name=""/>
        <p:cNvGrpSpPr/>
        <p:nvPr/>
      </p:nvGrpSpPr>
      <p:grpSpPr>
        <a:xfrm>
          <a:off x="0" y="0"/>
          <a:ext cx="0" cy="0"/>
          <a:chOff x="0" y="0"/>
          <a:chExt cx="0" cy="0"/>
        </a:xfrm>
      </p:grpSpPr>
      <p:sp>
        <p:nvSpPr>
          <p:cNvPr id="5" name="Freeform 5"/>
          <p:cNvSpPr/>
          <p:nvPr/>
        </p:nvSpPr>
        <p:spPr>
          <a:xfrm flipH="1">
            <a:off x="6130330" y="2123505"/>
            <a:ext cx="6052218" cy="4232699"/>
          </a:xfrm>
          <a:custGeom>
            <a:avLst/>
            <a:gdLst/>
            <a:ahLst/>
            <a:cxnLst/>
            <a:rect l="l" t="t" r="r" b="b"/>
            <a:pathLst>
              <a:path w="8854530" h="6184996">
                <a:moveTo>
                  <a:pt x="8854530" y="0"/>
                </a:moveTo>
                <a:lnTo>
                  <a:pt x="0" y="0"/>
                </a:lnTo>
                <a:lnTo>
                  <a:pt x="0" y="6184996"/>
                </a:lnTo>
                <a:lnTo>
                  <a:pt x="8854530" y="6184996"/>
                </a:lnTo>
                <a:lnTo>
                  <a:pt x="8854530" y="0"/>
                </a:lnTo>
                <a:close/>
              </a:path>
            </a:pathLst>
          </a:custGeom>
          <a:blipFill>
            <a:blip r:embed="rId2"/>
            <a:stretch>
              <a:fillRect l="-4101" t="-16600" r="-16717"/>
            </a:stretch>
          </a:blipFill>
          <a:ln w="12700">
            <a:noFill/>
          </a:ln>
        </p:spPr>
        <p:txBody>
          <a:bodyPr wrap="square"/>
          <a:lstStyle/>
          <a:p>
            <a:endParaRPr lang="en-US" sz="1200"/>
          </a:p>
        </p:txBody>
      </p:sp>
      <p:sp>
        <p:nvSpPr>
          <p:cNvPr id="9" name="TextBox 9"/>
          <p:cNvSpPr txBox="1"/>
          <p:nvPr/>
        </p:nvSpPr>
        <p:spPr>
          <a:xfrm>
            <a:off x="-38518" y="2232874"/>
            <a:ext cx="6134519" cy="3619773"/>
          </a:xfrm>
          <a:prstGeom prst="rect">
            <a:avLst/>
          </a:prstGeom>
          <a:ln>
            <a:noFill/>
          </a:ln>
        </p:spPr>
        <p:txBody>
          <a:bodyPr wrap="square" lIns="0" tIns="0" rIns="0" bIns="0" rtlCol="0" anchor="t">
            <a:spAutoFit/>
          </a:bodyPr>
          <a:lstStyle/>
          <a:p>
            <a:pPr marL="309473" lvl="1" indent="-154736">
              <a:lnSpc>
                <a:spcPts val="3584"/>
              </a:lnSpc>
              <a:buFont typeface="Arial"/>
              <a:buChar char="•"/>
            </a:pPr>
            <a:r>
              <a:rPr lang="en-US" sz="1433" b="1" dirty="0">
                <a:solidFill>
                  <a:srgbClr val="3E3D42"/>
                </a:solidFill>
                <a:latin typeface="Aptos"/>
                <a:ea typeface="Martel Sans Bold"/>
                <a:cs typeface="Martel Sans Bold"/>
                <a:sym typeface="Martel Sans Bold"/>
              </a:rPr>
              <a:t>Decreased feelings of stress and isolation </a:t>
            </a:r>
          </a:p>
          <a:p>
            <a:pPr marL="309473" lvl="1" indent="-154736">
              <a:lnSpc>
                <a:spcPts val="3584"/>
              </a:lnSpc>
              <a:buFont typeface="Arial"/>
              <a:buChar char="•"/>
            </a:pPr>
            <a:r>
              <a:rPr lang="en-US" sz="1433" b="1" dirty="0">
                <a:solidFill>
                  <a:srgbClr val="3E3D42"/>
                </a:solidFill>
                <a:latin typeface="Aptos"/>
                <a:ea typeface="Martel Sans Bold"/>
                <a:cs typeface="Martel Sans Bold"/>
                <a:sym typeface="Martel Sans Bold"/>
              </a:rPr>
              <a:t>Feeling valued </a:t>
            </a:r>
          </a:p>
          <a:p>
            <a:pPr marL="309473" lvl="1" indent="-154736">
              <a:lnSpc>
                <a:spcPts val="3584"/>
              </a:lnSpc>
              <a:buFont typeface="Arial"/>
              <a:buChar char="•"/>
            </a:pPr>
            <a:r>
              <a:rPr lang="en-US" sz="1433" b="1" dirty="0">
                <a:solidFill>
                  <a:srgbClr val="3E3D42"/>
                </a:solidFill>
                <a:latin typeface="Aptos"/>
                <a:ea typeface="Martel Sans Bold"/>
                <a:cs typeface="Martel Sans Bold"/>
                <a:sym typeface="Martel Sans Bold"/>
              </a:rPr>
              <a:t>Improved team-work, connectedness and communication</a:t>
            </a:r>
          </a:p>
          <a:p>
            <a:pPr marL="309473" lvl="1" indent="-154736">
              <a:lnSpc>
                <a:spcPts val="3584"/>
              </a:lnSpc>
              <a:buFont typeface="Arial"/>
              <a:buChar char="•"/>
            </a:pPr>
            <a:r>
              <a:rPr lang="en-US" sz="1433" b="1" dirty="0">
                <a:solidFill>
                  <a:srgbClr val="3E3D42"/>
                </a:solidFill>
                <a:latin typeface="Aptos"/>
                <a:ea typeface="Martel Sans Bold"/>
                <a:cs typeface="Martel Sans Bold"/>
                <a:sym typeface="Martel Sans Bold"/>
              </a:rPr>
              <a:t>Greater appreciation for other disciplines / roles</a:t>
            </a:r>
          </a:p>
          <a:p>
            <a:pPr marL="309473" lvl="1" indent="-154736">
              <a:lnSpc>
                <a:spcPts val="3584"/>
              </a:lnSpc>
              <a:buFont typeface="Arial"/>
              <a:buChar char="•"/>
            </a:pPr>
            <a:r>
              <a:rPr lang="en-US" sz="1433" b="1" dirty="0">
                <a:solidFill>
                  <a:srgbClr val="3E3D42"/>
                </a:solidFill>
                <a:latin typeface="Aptos"/>
                <a:ea typeface="Martel Sans Bold"/>
                <a:cs typeface="Martel Sans Bold"/>
                <a:sym typeface="Martel Sans Bold"/>
              </a:rPr>
              <a:t>More openness to giving and receiving support</a:t>
            </a:r>
          </a:p>
          <a:p>
            <a:pPr marL="309473" lvl="1" indent="-154736">
              <a:lnSpc>
                <a:spcPts val="3584"/>
              </a:lnSpc>
              <a:buFont typeface="Arial"/>
              <a:buChar char="•"/>
            </a:pPr>
            <a:r>
              <a:rPr lang="en-US" sz="1433" b="1" dirty="0">
                <a:solidFill>
                  <a:srgbClr val="3E3D42"/>
                </a:solidFill>
                <a:latin typeface="Aptos"/>
                <a:ea typeface="Martel Sans Bold"/>
                <a:cs typeface="Martel Sans Bold"/>
                <a:sym typeface="Martel Sans Bold"/>
              </a:rPr>
              <a:t>Diminished hierarchies between senior and junior staff</a:t>
            </a:r>
          </a:p>
          <a:p>
            <a:pPr marL="309473" lvl="1" indent="-154736">
              <a:lnSpc>
                <a:spcPts val="3584"/>
              </a:lnSpc>
              <a:buFont typeface="Arial"/>
              <a:buChar char="•"/>
            </a:pPr>
            <a:r>
              <a:rPr lang="en-US" sz="1433" b="1" dirty="0">
                <a:solidFill>
                  <a:srgbClr val="3E3D42"/>
                </a:solidFill>
                <a:latin typeface="Aptos"/>
                <a:ea typeface="Martel Sans Bold"/>
                <a:cs typeface="Martel Sans Bold"/>
                <a:sym typeface="Martel Sans Bold"/>
              </a:rPr>
              <a:t>Increased feelings of compassion towards patients (humans)</a:t>
            </a:r>
          </a:p>
          <a:p>
            <a:pPr marL="309473" lvl="1" indent="-154736">
              <a:lnSpc>
                <a:spcPts val="3584"/>
              </a:lnSpc>
              <a:buFont typeface="Arial"/>
              <a:buChar char="•"/>
            </a:pPr>
            <a:r>
              <a:rPr lang="en-US" sz="1433" b="1" dirty="0">
                <a:solidFill>
                  <a:srgbClr val="3E3D42"/>
                </a:solidFill>
                <a:latin typeface="Aptos"/>
                <a:ea typeface="Martel Sans Bold"/>
                <a:cs typeface="Martel Sans Bold"/>
                <a:sym typeface="Martel Sans Bold"/>
              </a:rPr>
              <a:t>Increased attentiveness to social and emotional aspects of care</a:t>
            </a:r>
          </a:p>
        </p:txBody>
      </p:sp>
      <p:sp>
        <p:nvSpPr>
          <p:cNvPr id="10" name="TextBox 10"/>
          <p:cNvSpPr txBox="1"/>
          <p:nvPr/>
        </p:nvSpPr>
        <p:spPr>
          <a:xfrm>
            <a:off x="685800" y="228600"/>
            <a:ext cx="10789920" cy="675762"/>
          </a:xfrm>
          <a:prstGeom prst="rect">
            <a:avLst/>
          </a:prstGeom>
          <a:ln>
            <a:noFill/>
          </a:ln>
        </p:spPr>
        <p:txBody>
          <a:bodyPr wrap="square" lIns="0" tIns="0" rIns="0" bIns="0" rtlCol="0" anchor="t">
            <a:spAutoFit/>
          </a:bodyPr>
          <a:lstStyle/>
          <a:p>
            <a:pPr algn="l">
              <a:lnSpc>
                <a:spcPts val="6067"/>
              </a:lnSpc>
            </a:pPr>
            <a:r>
              <a:rPr lang="en-US" sz="3000" b="0" i="0">
                <a:solidFill>
                  <a:srgbClr val="3E3D42"/>
                </a:solidFill>
                <a:latin typeface="Georgia"/>
                <a:ea typeface="Canva Sans Bold"/>
                <a:cs typeface="Canva Sans Bold"/>
                <a:sym typeface="Canva Sans Bold"/>
              </a:rPr>
              <a:t>What’s the evidence? </a:t>
            </a:r>
          </a:p>
        </p:txBody>
      </p:sp>
      <p:grpSp>
        <p:nvGrpSpPr>
          <p:cNvPr id="12" name="Group 11">
            <a:extLst>
              <a:ext uri="{FF2B5EF4-FFF2-40B4-BE49-F238E27FC236}">
                <a16:creationId xmlns:a16="http://schemas.microsoft.com/office/drawing/2014/main" id="{099CCEBE-E57B-7366-D2AA-14D8C6BA04AE}"/>
              </a:ext>
            </a:extLst>
          </p:cNvPr>
          <p:cNvGrpSpPr/>
          <p:nvPr/>
        </p:nvGrpSpPr>
        <p:grpSpPr>
          <a:xfrm>
            <a:off x="0" y="984482"/>
            <a:ext cx="9058172" cy="945856"/>
            <a:chOff x="-57777" y="1768820"/>
            <a:chExt cx="13587258" cy="1418785"/>
          </a:xfrm>
        </p:grpSpPr>
        <p:grpSp>
          <p:nvGrpSpPr>
            <p:cNvPr id="2" name="Group 2"/>
            <p:cNvGrpSpPr/>
            <p:nvPr/>
          </p:nvGrpSpPr>
          <p:grpSpPr>
            <a:xfrm>
              <a:off x="-57777" y="1768820"/>
              <a:ext cx="13587258" cy="1418785"/>
              <a:chOff x="0" y="-38100"/>
              <a:chExt cx="3578537" cy="373672"/>
            </a:xfrm>
          </p:grpSpPr>
          <p:sp>
            <p:nvSpPr>
              <p:cNvPr id="3" name="Freeform 3"/>
              <p:cNvSpPr/>
              <p:nvPr/>
            </p:nvSpPr>
            <p:spPr>
              <a:xfrm>
                <a:off x="0" y="0"/>
                <a:ext cx="3578537" cy="335572"/>
              </a:xfrm>
              <a:custGeom>
                <a:avLst/>
                <a:gdLst/>
                <a:ahLst/>
                <a:cxnLst/>
                <a:rect l="l" t="t" r="r" b="b"/>
                <a:pathLst>
                  <a:path w="3578537" h="335572">
                    <a:moveTo>
                      <a:pt x="0" y="0"/>
                    </a:moveTo>
                    <a:lnTo>
                      <a:pt x="3578537" y="0"/>
                    </a:lnTo>
                    <a:lnTo>
                      <a:pt x="3578537" y="335572"/>
                    </a:lnTo>
                    <a:lnTo>
                      <a:pt x="0" y="335572"/>
                    </a:lnTo>
                    <a:close/>
                  </a:path>
                </a:pathLst>
              </a:custGeom>
              <a:solidFill>
                <a:srgbClr val="E3DED5"/>
              </a:solidFill>
              <a:ln>
                <a:solidFill/>
              </a:ln>
            </p:spPr>
            <p:txBody>
              <a:bodyPr wrap="square"/>
              <a:lstStyle/>
              <a:p>
                <a:endParaRPr lang="en-US" sz="1200"/>
              </a:p>
            </p:txBody>
          </p:sp>
          <p:sp>
            <p:nvSpPr>
              <p:cNvPr id="4" name="TextBox 4"/>
              <p:cNvSpPr txBox="1"/>
              <p:nvPr/>
            </p:nvSpPr>
            <p:spPr>
              <a:xfrm>
                <a:off x="0" y="-38100"/>
                <a:ext cx="3578537" cy="373672"/>
              </a:xfrm>
              <a:prstGeom prst="rect">
                <a:avLst/>
              </a:prstGeom>
              <a:ln>
                <a:noFill/>
              </a:ln>
            </p:spPr>
            <p:txBody>
              <a:bodyPr wrap="square" lIns="33867" tIns="33867" rIns="33867" bIns="33867" rtlCol="0" anchor="ctr"/>
              <a:lstStyle/>
              <a:p>
                <a:pPr algn="ctr">
                  <a:lnSpc>
                    <a:spcPts val="1667"/>
                  </a:lnSpc>
                </a:pPr>
                <a:endParaRPr sz="1200"/>
              </a:p>
            </p:txBody>
          </p:sp>
        </p:grpSp>
        <p:sp>
          <p:nvSpPr>
            <p:cNvPr id="11" name="TextBox 11"/>
            <p:cNvSpPr txBox="1"/>
            <p:nvPr/>
          </p:nvSpPr>
          <p:spPr>
            <a:xfrm>
              <a:off x="242709" y="1892368"/>
              <a:ext cx="12986286" cy="1156086"/>
            </a:xfrm>
            <a:prstGeom prst="rect">
              <a:avLst/>
            </a:prstGeom>
            <a:ln>
              <a:noFill/>
            </a:ln>
          </p:spPr>
          <p:txBody>
            <a:bodyPr wrap="square" lIns="0" tIns="0" rIns="0" bIns="0" rtlCol="0" anchor="t">
              <a:spAutoFit/>
            </a:bodyPr>
            <a:lstStyle/>
            <a:p>
              <a:pPr algn="just">
                <a:lnSpc>
                  <a:spcPts val="3150"/>
                </a:lnSpc>
                <a:spcBef>
                  <a:spcPct val="0"/>
                </a:spcBef>
              </a:pPr>
              <a:r>
                <a:rPr lang="en-US" b="1" dirty="0">
                  <a:solidFill>
                    <a:srgbClr val="3E3D42"/>
                  </a:solidFill>
                  <a:latin typeface="Aptos"/>
                  <a:ea typeface="Canva Sans Bold"/>
                  <a:cs typeface="Canva Sans Bold"/>
                  <a:sym typeface="Canva Sans Bold"/>
                </a:rPr>
                <a:t>Two key studies (Lown &amp; Manning, 2010, and Goodrich, 2011) have shown that staff who regularly attended Schwartz Rounds reported:</a:t>
              </a:r>
            </a:p>
          </p:txBody>
        </p:sp>
      </p:grpSp>
      <p:sp>
        <p:nvSpPr>
          <p:cNvPr id="13" name="Magnolia title accent"/>
          <p:cNvSpPr/>
          <p:nvPr/>
        </p:nvSpPr>
        <p:spPr>
          <a:xfrm>
            <a:off x="685800" y="877824"/>
            <a:ext cx="502920" cy="22860"/>
          </a:xfrm>
          <a:prstGeom prst="rect">
            <a:avLst/>
          </a:prstGeom>
          <a:solidFill>
            <a:srgbClr val="00A5A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Rectangle 6">
            <a:extLst>
              <a:ext uri="{FF2B5EF4-FFF2-40B4-BE49-F238E27FC236}">
                <a16:creationId xmlns:a16="http://schemas.microsoft.com/office/drawing/2014/main" id="{4994BA60-8280-E830-CD91-485F8F54AF32}"/>
              </a:ext>
            </a:extLst>
          </p:cNvPr>
          <p:cNvSpPr>
            <a:spLocks noGrp="1"/>
          </p:cNvSpPr>
          <p:nvPr/>
        </p:nvSpPr>
        <p:spPr>
          <a:xfrm>
            <a:off x="6130330" y="2123505"/>
            <a:ext cx="6086547" cy="4232699"/>
          </a:xfrm>
          <a:prstGeom prst="rect">
            <a:avLst/>
          </a:prstGeom>
          <a:solidFill>
            <a:srgbClr val="2D2D30">
              <a:alpha val="16000"/>
            </a:srgbClr>
          </a:solidFill>
          <a:ln w="0">
            <a:noFill/>
            <a:prstDash val="solid"/>
          </a:ln>
        </p:spPr>
        <p:txBody>
          <a:bodyPr/>
          <a:lstStyle/>
          <a:p>
            <a:endParaRPr lang="en-GB"/>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4EFE7"/>
        </a:solidFill>
        <a:effectLst/>
      </p:bgPr>
    </p:bg>
    <p:spTree>
      <p:nvGrpSpPr>
        <p:cNvPr id="1" name=""/>
        <p:cNvGrpSpPr/>
        <p:nvPr/>
      </p:nvGrpSpPr>
      <p:grpSpPr>
        <a:xfrm>
          <a:off x="0" y="0"/>
          <a:ext cx="0" cy="0"/>
          <a:chOff x="0" y="0"/>
          <a:chExt cx="0" cy="0"/>
        </a:xfrm>
      </p:grpSpPr>
      <p:sp>
        <p:nvSpPr>
          <p:cNvPr id="9" name="TextBox 9"/>
          <p:cNvSpPr txBox="1"/>
          <p:nvPr/>
        </p:nvSpPr>
        <p:spPr>
          <a:xfrm>
            <a:off x="685800" y="228600"/>
            <a:ext cx="10789920" cy="675762"/>
          </a:xfrm>
          <a:prstGeom prst="rect">
            <a:avLst/>
          </a:prstGeom>
          <a:ln>
            <a:noFill/>
          </a:ln>
        </p:spPr>
        <p:txBody>
          <a:bodyPr wrap="square" lIns="0" tIns="0" rIns="0" bIns="0" rtlCol="0" anchor="t">
            <a:spAutoFit/>
          </a:bodyPr>
          <a:lstStyle/>
          <a:p>
            <a:pPr algn="l">
              <a:lnSpc>
                <a:spcPts val="6067"/>
              </a:lnSpc>
            </a:pPr>
            <a:r>
              <a:rPr lang="en-US" sz="3000" b="0" i="0">
                <a:solidFill>
                  <a:srgbClr val="3E3D42"/>
                </a:solidFill>
                <a:latin typeface="Georgia"/>
                <a:ea typeface="Canva Sans Bold"/>
                <a:cs typeface="Canva Sans Bold"/>
                <a:sym typeface="Canva Sans Bold"/>
              </a:rPr>
              <a:t>Further Qualitative Evidence</a:t>
            </a:r>
          </a:p>
        </p:txBody>
      </p:sp>
      <p:sp>
        <p:nvSpPr>
          <p:cNvPr id="12" name="Freeform 12"/>
          <p:cNvSpPr/>
          <p:nvPr/>
        </p:nvSpPr>
        <p:spPr>
          <a:xfrm>
            <a:off x="8538423" y="3741247"/>
            <a:ext cx="3491771" cy="2388113"/>
          </a:xfrm>
          <a:custGeom>
            <a:avLst/>
            <a:gdLst/>
            <a:ahLst/>
            <a:cxnLst/>
            <a:rect l="l" t="t" r="r" b="b"/>
            <a:pathLst>
              <a:path w="5237656" h="3582170">
                <a:moveTo>
                  <a:pt x="0" y="0"/>
                </a:moveTo>
                <a:lnTo>
                  <a:pt x="5237656" y="0"/>
                </a:lnTo>
                <a:lnTo>
                  <a:pt x="5237656" y="3582170"/>
                </a:lnTo>
                <a:lnTo>
                  <a:pt x="0" y="3582170"/>
                </a:lnTo>
                <a:lnTo>
                  <a:pt x="0" y="0"/>
                </a:lnTo>
                <a:close/>
              </a:path>
            </a:pathLst>
          </a:custGeom>
          <a:blipFill>
            <a:blip r:embed="rId2"/>
            <a:stretch>
              <a:fillRect l="-103398"/>
            </a:stretch>
          </a:blipFill>
          <a:ln>
            <a:noFill/>
          </a:ln>
        </p:spPr>
        <p:txBody>
          <a:bodyPr wrap="square"/>
          <a:lstStyle/>
          <a:p>
            <a:endParaRPr lang="en-US" sz="1200"/>
          </a:p>
        </p:txBody>
      </p:sp>
      <p:sp>
        <p:nvSpPr>
          <p:cNvPr id="11" name="TextBox 11"/>
          <p:cNvSpPr txBox="1"/>
          <p:nvPr/>
        </p:nvSpPr>
        <p:spPr>
          <a:xfrm>
            <a:off x="161806" y="2372584"/>
            <a:ext cx="5934194" cy="3778278"/>
          </a:xfrm>
          <a:prstGeom prst="rect">
            <a:avLst/>
          </a:prstGeom>
          <a:ln>
            <a:noFill/>
          </a:ln>
        </p:spPr>
        <p:txBody>
          <a:bodyPr wrap="square" lIns="0" tIns="0" rIns="0" bIns="0" rtlCol="0" anchor="t">
            <a:spAutoFit/>
          </a:bodyPr>
          <a:lstStyle/>
          <a:p>
            <a:pPr marL="357960" lvl="1" indent="-178980">
              <a:lnSpc>
                <a:spcPts val="3896"/>
              </a:lnSpc>
              <a:buFont typeface="Arial"/>
              <a:buChar char="•"/>
            </a:pPr>
            <a:r>
              <a:rPr lang="en-US" sz="1657" b="1" dirty="0">
                <a:solidFill>
                  <a:srgbClr val="3E3D42"/>
                </a:solidFill>
                <a:latin typeface="Aptos"/>
                <a:ea typeface="Martel Sans Bold"/>
                <a:cs typeface="Martel Sans Bold"/>
                <a:sym typeface="Martel Sans Bold"/>
              </a:rPr>
              <a:t>The wellbeing of staff who attended Schwartz Rounds sessions regularly significantly improved, with the proportion of those with psychological distress halving - down from 25% to 12%</a:t>
            </a:r>
          </a:p>
          <a:p>
            <a:pPr marL="357960" lvl="1" indent="-178980">
              <a:lnSpc>
                <a:spcPts val="3896"/>
              </a:lnSpc>
              <a:buFont typeface="Arial"/>
              <a:buChar char="•"/>
            </a:pPr>
            <a:r>
              <a:rPr lang="en-US" sz="1657" b="1" dirty="0">
                <a:solidFill>
                  <a:srgbClr val="3E3D42"/>
                </a:solidFill>
                <a:latin typeface="Aptos"/>
                <a:ea typeface="Martel Sans Bold"/>
                <a:cs typeface="Martel Sans Bold"/>
                <a:sym typeface="Martel Sans Bold"/>
              </a:rPr>
              <a:t>There was little change in the psychological wellbeing of staff who did not attend Schwartz Rounds session over this 8-month period.</a:t>
            </a:r>
          </a:p>
          <a:p>
            <a:pPr>
              <a:lnSpc>
                <a:spcPts val="2321"/>
              </a:lnSpc>
            </a:pPr>
            <a:endParaRPr lang="en-US" sz="1657" b="1" dirty="0">
              <a:solidFill>
                <a:srgbClr val="234F59"/>
              </a:solidFill>
              <a:latin typeface="Martel Sans Bold"/>
              <a:ea typeface="Martel Sans Bold"/>
              <a:cs typeface="Martel Sans Bold"/>
              <a:sym typeface="Martel Sans Bold"/>
            </a:endParaRPr>
          </a:p>
        </p:txBody>
      </p:sp>
      <p:sp>
        <p:nvSpPr>
          <p:cNvPr id="8" name="Freeform 8"/>
          <p:cNvSpPr/>
          <p:nvPr/>
        </p:nvSpPr>
        <p:spPr>
          <a:xfrm>
            <a:off x="6097081" y="2134258"/>
            <a:ext cx="3481675" cy="2396163"/>
          </a:xfrm>
          <a:custGeom>
            <a:avLst/>
            <a:gdLst/>
            <a:ahLst/>
            <a:cxnLst/>
            <a:rect l="l" t="t" r="r" b="b"/>
            <a:pathLst>
              <a:path w="5222512" h="3594245">
                <a:moveTo>
                  <a:pt x="0" y="0"/>
                </a:moveTo>
                <a:lnTo>
                  <a:pt x="5222512" y="0"/>
                </a:lnTo>
                <a:lnTo>
                  <a:pt x="5222512" y="3594246"/>
                </a:lnTo>
                <a:lnTo>
                  <a:pt x="0" y="3594246"/>
                </a:lnTo>
                <a:lnTo>
                  <a:pt x="0" y="0"/>
                </a:lnTo>
                <a:close/>
              </a:path>
            </a:pathLst>
          </a:custGeom>
          <a:blipFill>
            <a:blip r:embed="rId2"/>
            <a:stretch>
              <a:fillRect r="-105101" b="-207"/>
            </a:stretch>
          </a:blipFill>
          <a:ln>
            <a:noFill/>
          </a:ln>
        </p:spPr>
        <p:txBody>
          <a:bodyPr wrap="square"/>
          <a:lstStyle/>
          <a:p>
            <a:endParaRPr lang="en-US" sz="1200"/>
          </a:p>
        </p:txBody>
      </p:sp>
      <p:sp>
        <p:nvSpPr>
          <p:cNvPr id="13" name="Magnolia title accent"/>
          <p:cNvSpPr/>
          <p:nvPr/>
        </p:nvSpPr>
        <p:spPr>
          <a:xfrm>
            <a:off x="685800" y="877824"/>
            <a:ext cx="502920" cy="22860"/>
          </a:xfrm>
          <a:prstGeom prst="rect">
            <a:avLst/>
          </a:prstGeom>
          <a:solidFill>
            <a:srgbClr val="00A5A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grpSp>
        <p:nvGrpSpPr>
          <p:cNvPr id="15" name="Group 14">
            <a:extLst>
              <a:ext uri="{FF2B5EF4-FFF2-40B4-BE49-F238E27FC236}">
                <a16:creationId xmlns:a16="http://schemas.microsoft.com/office/drawing/2014/main" id="{0A63F56C-1ACA-21B1-6FC2-0F29B44AF408}"/>
              </a:ext>
            </a:extLst>
          </p:cNvPr>
          <p:cNvGrpSpPr/>
          <p:nvPr/>
        </p:nvGrpSpPr>
        <p:grpSpPr>
          <a:xfrm>
            <a:off x="0" y="1076980"/>
            <a:ext cx="9058172" cy="945856"/>
            <a:chOff x="-57777" y="1768820"/>
            <a:chExt cx="13587258" cy="1418785"/>
          </a:xfrm>
        </p:grpSpPr>
        <p:grpSp>
          <p:nvGrpSpPr>
            <p:cNvPr id="16" name="Group 2">
              <a:extLst>
                <a:ext uri="{FF2B5EF4-FFF2-40B4-BE49-F238E27FC236}">
                  <a16:creationId xmlns:a16="http://schemas.microsoft.com/office/drawing/2014/main" id="{697EFF97-19F0-55E2-A553-1E91C394AB36}"/>
                </a:ext>
              </a:extLst>
            </p:cNvPr>
            <p:cNvGrpSpPr/>
            <p:nvPr/>
          </p:nvGrpSpPr>
          <p:grpSpPr>
            <a:xfrm>
              <a:off x="-57777" y="1768820"/>
              <a:ext cx="13587258" cy="1418785"/>
              <a:chOff x="0" y="-38100"/>
              <a:chExt cx="3578537" cy="373672"/>
            </a:xfrm>
          </p:grpSpPr>
          <p:sp>
            <p:nvSpPr>
              <p:cNvPr id="18" name="Freeform 3">
                <a:extLst>
                  <a:ext uri="{FF2B5EF4-FFF2-40B4-BE49-F238E27FC236}">
                    <a16:creationId xmlns:a16="http://schemas.microsoft.com/office/drawing/2014/main" id="{A3D6173C-C9AD-E7FA-FA22-05377453ECB3}"/>
                  </a:ext>
                </a:extLst>
              </p:cNvPr>
              <p:cNvSpPr/>
              <p:nvPr/>
            </p:nvSpPr>
            <p:spPr>
              <a:xfrm>
                <a:off x="0" y="0"/>
                <a:ext cx="3578537" cy="335572"/>
              </a:xfrm>
              <a:custGeom>
                <a:avLst/>
                <a:gdLst/>
                <a:ahLst/>
                <a:cxnLst/>
                <a:rect l="l" t="t" r="r" b="b"/>
                <a:pathLst>
                  <a:path w="3578537" h="335572">
                    <a:moveTo>
                      <a:pt x="0" y="0"/>
                    </a:moveTo>
                    <a:lnTo>
                      <a:pt x="3578537" y="0"/>
                    </a:lnTo>
                    <a:lnTo>
                      <a:pt x="3578537" y="335572"/>
                    </a:lnTo>
                    <a:lnTo>
                      <a:pt x="0" y="335572"/>
                    </a:lnTo>
                    <a:close/>
                  </a:path>
                </a:pathLst>
              </a:custGeom>
              <a:solidFill>
                <a:srgbClr val="E3DED5"/>
              </a:solidFill>
              <a:ln>
                <a:solidFill/>
              </a:ln>
            </p:spPr>
            <p:txBody>
              <a:bodyPr wrap="square"/>
              <a:lstStyle/>
              <a:p>
                <a:endParaRPr lang="en-US" sz="1200"/>
              </a:p>
            </p:txBody>
          </p:sp>
          <p:sp>
            <p:nvSpPr>
              <p:cNvPr id="19" name="TextBox 4">
                <a:extLst>
                  <a:ext uri="{FF2B5EF4-FFF2-40B4-BE49-F238E27FC236}">
                    <a16:creationId xmlns:a16="http://schemas.microsoft.com/office/drawing/2014/main" id="{089952B6-80F6-182D-3DF4-1B8B1F727972}"/>
                  </a:ext>
                </a:extLst>
              </p:cNvPr>
              <p:cNvSpPr txBox="1"/>
              <p:nvPr/>
            </p:nvSpPr>
            <p:spPr>
              <a:xfrm>
                <a:off x="0" y="-38100"/>
                <a:ext cx="3578537" cy="373672"/>
              </a:xfrm>
              <a:prstGeom prst="rect">
                <a:avLst/>
              </a:prstGeom>
              <a:ln>
                <a:noFill/>
              </a:ln>
            </p:spPr>
            <p:txBody>
              <a:bodyPr wrap="square" lIns="33867" tIns="33867" rIns="33867" bIns="33867" rtlCol="0" anchor="ctr"/>
              <a:lstStyle/>
              <a:p>
                <a:pPr algn="ctr">
                  <a:lnSpc>
                    <a:spcPts val="1667"/>
                  </a:lnSpc>
                </a:pPr>
                <a:endParaRPr sz="1200"/>
              </a:p>
            </p:txBody>
          </p:sp>
        </p:grpSp>
        <p:sp>
          <p:nvSpPr>
            <p:cNvPr id="17" name="TextBox 11">
              <a:extLst>
                <a:ext uri="{FF2B5EF4-FFF2-40B4-BE49-F238E27FC236}">
                  <a16:creationId xmlns:a16="http://schemas.microsoft.com/office/drawing/2014/main" id="{83CF8535-6484-810D-2953-307E64386786}"/>
                </a:ext>
              </a:extLst>
            </p:cNvPr>
            <p:cNvSpPr txBox="1"/>
            <p:nvPr/>
          </p:nvSpPr>
          <p:spPr>
            <a:xfrm>
              <a:off x="242709" y="1892368"/>
              <a:ext cx="12986286" cy="557558"/>
            </a:xfrm>
            <a:prstGeom prst="rect">
              <a:avLst/>
            </a:prstGeom>
            <a:ln>
              <a:noFill/>
            </a:ln>
          </p:spPr>
          <p:txBody>
            <a:bodyPr wrap="square" lIns="0" tIns="0" rIns="0" bIns="0" rtlCol="0" anchor="t">
              <a:spAutoFit/>
            </a:bodyPr>
            <a:lstStyle/>
            <a:p>
              <a:pPr algn="just">
                <a:lnSpc>
                  <a:spcPts val="3150"/>
                </a:lnSpc>
                <a:spcBef>
                  <a:spcPct val="0"/>
                </a:spcBef>
              </a:pPr>
              <a:r>
                <a:rPr lang="en-US" b="1" dirty="0">
                  <a:solidFill>
                    <a:srgbClr val="3E3D42"/>
                  </a:solidFill>
                  <a:latin typeface="Aptos"/>
                  <a:ea typeface="Canva Sans Bold"/>
                  <a:cs typeface="Canva Sans Bold"/>
                  <a:sym typeface="Canva Sans Bold"/>
                </a:rPr>
                <a:t>The Longitudinal National Evaluation of Schwartz Rounds (Maben et al, 2018)</a:t>
              </a:r>
            </a:p>
          </p:txBody>
        </p:sp>
      </p:gr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4EFE7"/>
        </a:solidFill>
        <a:effectLst/>
      </p:bgPr>
    </p:bg>
    <p:spTree>
      <p:nvGrpSpPr>
        <p:cNvPr id="1" name="">
          <a:extLst>
            <a:ext uri="{FF2B5EF4-FFF2-40B4-BE49-F238E27FC236}">
              <a16:creationId xmlns:a16="http://schemas.microsoft.com/office/drawing/2014/main" id="{21459D0C-FC1B-8805-6397-602966F2031B}"/>
            </a:ext>
          </a:extLst>
        </p:cNvPr>
        <p:cNvGrpSpPr/>
        <p:nvPr/>
      </p:nvGrpSpPr>
      <p:grpSpPr>
        <a:xfrm>
          <a:off x="0" y="0"/>
          <a:ext cx="0" cy="0"/>
          <a:chOff x="0" y="0"/>
          <a:chExt cx="0" cy="0"/>
        </a:xfrm>
      </p:grpSpPr>
      <p:pic>
        <p:nvPicPr>
          <p:cNvPr id="23" name="Picture 22">
            <a:extLst>
              <a:ext uri="{FF2B5EF4-FFF2-40B4-BE49-F238E27FC236}">
                <a16:creationId xmlns:a16="http://schemas.microsoft.com/office/drawing/2014/main" id="{51B9D730-EDEB-ADB3-E31C-DBB903D7DBCD}"/>
              </a:ext>
            </a:extLst>
          </p:cNvPr>
          <p:cNvPicPr>
            <a:picLocks noChangeAspect="1"/>
          </p:cNvPicPr>
          <p:nvPr/>
        </p:nvPicPr>
        <p:blipFill>
          <a:blip r:embed="rId3">
            <a:extLst>
              <a:ext uri="{28A0092B-C50C-407E-A947-70E740481C1C}">
                <a14:useLocalDpi xmlns:a14="http://schemas.microsoft.com/office/drawing/2010/main" val="0"/>
              </a:ext>
            </a:extLst>
          </a:blip>
          <a:srcRect l="165" r="165"/>
          <a:stretch/>
        </p:blipFill>
        <p:spPr>
          <a:xfrm>
            <a:off x="0" y="11026"/>
            <a:ext cx="4286250" cy="6858000"/>
          </a:xfrm>
          <a:prstGeom prst="rect">
            <a:avLst/>
          </a:prstGeom>
        </p:spPr>
      </p:pic>
      <p:sp>
        <p:nvSpPr>
          <p:cNvPr id="2" name="Rectangle 1">
            <a:extLst>
              <a:ext uri="{FF2B5EF4-FFF2-40B4-BE49-F238E27FC236}">
                <a16:creationId xmlns:a16="http://schemas.microsoft.com/office/drawing/2014/main" id="{0321B97C-4F4C-1511-320F-A64D695FD19C}"/>
              </a:ext>
            </a:extLst>
          </p:cNvPr>
          <p:cNvSpPr>
            <a:spLocks noGrp="1"/>
          </p:cNvSpPr>
          <p:nvPr/>
        </p:nvSpPr>
        <p:spPr>
          <a:xfrm>
            <a:off x="19050" y="-11026"/>
            <a:ext cx="4286250" cy="6858000"/>
          </a:xfrm>
          <a:prstGeom prst="rect">
            <a:avLst/>
          </a:prstGeom>
          <a:solidFill>
            <a:srgbClr val="2D2D30">
              <a:alpha val="16000"/>
            </a:srgbClr>
          </a:solidFill>
          <a:ln w="0">
            <a:noFill/>
            <a:prstDash val="solid"/>
          </a:ln>
        </p:spPr>
        <p:txBody>
          <a:bodyPr/>
          <a:lstStyle/>
          <a:p>
            <a:endParaRPr lang="en-GB"/>
          </a:p>
        </p:txBody>
      </p:sp>
      <p:sp>
        <p:nvSpPr>
          <p:cNvPr id="3" name="Rectangle 2">
            <a:extLst>
              <a:ext uri="{FF2B5EF4-FFF2-40B4-BE49-F238E27FC236}">
                <a16:creationId xmlns:a16="http://schemas.microsoft.com/office/drawing/2014/main" id="{B178F8D3-2A16-9784-AF66-A8FE1A1B7E95}"/>
              </a:ext>
            </a:extLst>
          </p:cNvPr>
          <p:cNvSpPr>
            <a:spLocks noGrp="1"/>
          </p:cNvSpPr>
          <p:nvPr/>
        </p:nvSpPr>
        <p:spPr>
          <a:xfrm>
            <a:off x="4762500" y="277953"/>
            <a:ext cx="6667500" cy="1066800"/>
          </a:xfrm>
          <a:prstGeom prst="rect">
            <a:avLst/>
          </a:prstGeom>
          <a:noFill/>
          <a:ln w="0">
            <a:noFill/>
            <a:prstDash val="solid"/>
          </a:ln>
        </p:spPr>
        <p:txBody>
          <a:bodyPr wrap="square" lIns="0" tIns="0" rIns="0" bIns="0" anchor="t">
            <a:normAutofit/>
          </a:bodyPr>
          <a:lstStyle/>
          <a:p>
            <a:pPr algn="l">
              <a:lnSpc>
                <a:spcPct val="98000"/>
              </a:lnSpc>
              <a:buNone/>
              <a:defRPr sz="3225" b="0" i="0">
                <a:solidFill>
                  <a:srgbClr val="3E3D42"/>
                </a:solidFill>
                <a:latin typeface="Georgia"/>
                <a:ea typeface="Georgia"/>
                <a:cs typeface="Georgia"/>
              </a:defRPr>
            </a:pPr>
            <a:r>
              <a:rPr lang="en-GB" sz="3225" b="0" i="0" dirty="0">
                <a:solidFill>
                  <a:srgbClr val="3E3D42"/>
                </a:solidFill>
                <a:latin typeface="Georgia"/>
                <a:ea typeface="Georgia"/>
                <a:cs typeface="Georgia"/>
              </a:rPr>
              <a:t>Why might the Schwartz Rounds program help?</a:t>
            </a:r>
            <a:endParaRPr sz="3225" b="0" i="0" dirty="0">
              <a:solidFill>
                <a:srgbClr val="3E3D42"/>
              </a:solidFill>
              <a:latin typeface="Georgia"/>
              <a:ea typeface="Georgia"/>
              <a:cs typeface="Georgia"/>
            </a:endParaRPr>
          </a:p>
        </p:txBody>
      </p:sp>
      <p:sp>
        <p:nvSpPr>
          <p:cNvPr id="4" name="Rectangle 3">
            <a:extLst>
              <a:ext uri="{FF2B5EF4-FFF2-40B4-BE49-F238E27FC236}">
                <a16:creationId xmlns:a16="http://schemas.microsoft.com/office/drawing/2014/main" id="{3297A8A3-129E-1126-28DB-F509DCE94538}"/>
              </a:ext>
            </a:extLst>
          </p:cNvPr>
          <p:cNvSpPr>
            <a:spLocks noGrp="1"/>
          </p:cNvSpPr>
          <p:nvPr/>
        </p:nvSpPr>
        <p:spPr>
          <a:xfrm>
            <a:off x="4762500" y="1504494"/>
            <a:ext cx="571500" cy="266700"/>
          </a:xfrm>
          <a:prstGeom prst="rect">
            <a:avLst/>
          </a:prstGeom>
          <a:noFill/>
          <a:ln w="0">
            <a:noFill/>
            <a:prstDash val="solid"/>
          </a:ln>
        </p:spPr>
        <p:txBody>
          <a:bodyPr wrap="square" lIns="0" tIns="0" rIns="0" bIns="0" anchor="t">
            <a:normAutofit fontScale="92593"/>
          </a:bodyPr>
          <a:lstStyle/>
          <a:p>
            <a:pPr algn="l">
              <a:lnSpc>
                <a:spcPct val="105000"/>
              </a:lnSpc>
              <a:buNone/>
              <a:defRPr sz="1800" b="1" i="0">
                <a:solidFill>
                  <a:srgbClr val="00A5A5"/>
                </a:solidFill>
                <a:latin typeface="Georgia"/>
                <a:ea typeface="Georgia"/>
                <a:cs typeface="Georgia"/>
              </a:defRPr>
            </a:pPr>
            <a:r>
              <a:rPr sz="1800" b="1" i="0">
                <a:solidFill>
                  <a:srgbClr val="00A5A5"/>
                </a:solidFill>
                <a:latin typeface="Georgia"/>
                <a:ea typeface="Georgia"/>
                <a:cs typeface="Georgia"/>
              </a:rPr>
              <a:t>01</a:t>
            </a:r>
          </a:p>
        </p:txBody>
      </p:sp>
      <p:sp>
        <p:nvSpPr>
          <p:cNvPr id="5" name="Straight Connector 4">
            <a:extLst>
              <a:ext uri="{FF2B5EF4-FFF2-40B4-BE49-F238E27FC236}">
                <a16:creationId xmlns:a16="http://schemas.microsoft.com/office/drawing/2014/main" id="{DDE280D3-DD84-FB73-6556-8F57A1FBEC0B}"/>
              </a:ext>
            </a:extLst>
          </p:cNvPr>
          <p:cNvSpPr>
            <a:spLocks noGrp="1"/>
          </p:cNvSpPr>
          <p:nvPr/>
        </p:nvSpPr>
        <p:spPr>
          <a:xfrm>
            <a:off x="5353050" y="1647369"/>
            <a:ext cx="2238375" cy="0"/>
          </a:xfrm>
          <a:prstGeom prst="line">
            <a:avLst/>
          </a:prstGeom>
          <a:noFill/>
          <a:ln w="14288">
            <a:solidFill>
              <a:srgbClr val="BBAE9F"/>
            </a:solidFill>
            <a:prstDash val="solid"/>
          </a:ln>
        </p:spPr>
        <p:txBody>
          <a:bodyPr/>
          <a:lstStyle/>
          <a:p>
            <a:endParaRPr lang="en-GB"/>
          </a:p>
        </p:txBody>
      </p:sp>
      <p:sp>
        <p:nvSpPr>
          <p:cNvPr id="6" name="Rectangle 5">
            <a:extLst>
              <a:ext uri="{FF2B5EF4-FFF2-40B4-BE49-F238E27FC236}">
                <a16:creationId xmlns:a16="http://schemas.microsoft.com/office/drawing/2014/main" id="{565B2310-F19A-8EBC-0330-ECCCFCFBFA90}"/>
              </a:ext>
            </a:extLst>
          </p:cNvPr>
          <p:cNvSpPr>
            <a:spLocks noGrp="1"/>
          </p:cNvSpPr>
          <p:nvPr/>
        </p:nvSpPr>
        <p:spPr>
          <a:xfrm>
            <a:off x="4762500" y="1923594"/>
            <a:ext cx="2857500" cy="523875"/>
          </a:xfrm>
          <a:prstGeom prst="rect">
            <a:avLst/>
          </a:prstGeom>
          <a:noFill/>
          <a:ln w="0">
            <a:noFill/>
            <a:prstDash val="solid"/>
          </a:ln>
        </p:spPr>
        <p:txBody>
          <a:bodyPr wrap="square" lIns="0" tIns="0" rIns="0" bIns="0" anchor="t">
            <a:normAutofit/>
          </a:bodyPr>
          <a:lstStyle/>
          <a:p>
            <a:pPr algn="l">
              <a:lnSpc>
                <a:spcPct val="100000"/>
              </a:lnSpc>
              <a:buNone/>
              <a:defRPr sz="1950" b="0" i="0">
                <a:solidFill>
                  <a:srgbClr val="3E3D42"/>
                </a:solidFill>
                <a:latin typeface="Georgia"/>
                <a:ea typeface="Georgia"/>
                <a:cs typeface="Georgia"/>
              </a:defRPr>
            </a:pPr>
            <a:r>
              <a:rPr lang="en-GB" sz="1950" dirty="0">
                <a:solidFill>
                  <a:srgbClr val="3E3D42"/>
                </a:solidFill>
                <a:latin typeface="Georgia"/>
                <a:ea typeface="Georgia"/>
                <a:cs typeface="Georgia"/>
              </a:rPr>
              <a:t>Normalising Emotions</a:t>
            </a:r>
            <a:endParaRPr sz="1950" b="0" i="0" dirty="0">
              <a:solidFill>
                <a:srgbClr val="3E3D42"/>
              </a:solidFill>
              <a:latin typeface="Georgia"/>
              <a:ea typeface="Georgia"/>
              <a:cs typeface="Georgia"/>
            </a:endParaRPr>
          </a:p>
        </p:txBody>
      </p:sp>
      <p:sp>
        <p:nvSpPr>
          <p:cNvPr id="7" name="Rectangle 6">
            <a:extLst>
              <a:ext uri="{FF2B5EF4-FFF2-40B4-BE49-F238E27FC236}">
                <a16:creationId xmlns:a16="http://schemas.microsoft.com/office/drawing/2014/main" id="{B399221B-9BF1-0B34-8092-1F6A6FDED270}"/>
              </a:ext>
            </a:extLst>
          </p:cNvPr>
          <p:cNvSpPr>
            <a:spLocks noGrp="1"/>
          </p:cNvSpPr>
          <p:nvPr/>
        </p:nvSpPr>
        <p:spPr>
          <a:xfrm>
            <a:off x="4762500" y="2495094"/>
            <a:ext cx="2857500" cy="857250"/>
          </a:xfrm>
          <a:prstGeom prst="rect">
            <a:avLst/>
          </a:prstGeom>
          <a:noFill/>
          <a:ln w="0">
            <a:noFill/>
            <a:prstDash val="solid"/>
          </a:ln>
        </p:spPr>
        <p:txBody>
          <a:bodyPr wrap="square" lIns="0" tIns="0" rIns="0" bIns="0" anchor="t">
            <a:normAutofit/>
          </a:bodyPr>
          <a:lstStyle/>
          <a:p>
            <a:pPr>
              <a:lnSpc>
                <a:spcPct val="113000"/>
              </a:lnSpc>
              <a:defRPr sz="1350" b="0" i="0">
                <a:solidFill>
                  <a:srgbClr val="5C595C"/>
                </a:solidFill>
                <a:latin typeface="Aptos"/>
                <a:ea typeface="Aptos"/>
                <a:cs typeface="Aptos"/>
              </a:defRPr>
            </a:pPr>
            <a:r>
              <a:rPr lang="en-GB" altLang="en-US" sz="1200" dirty="0">
                <a:solidFill>
                  <a:srgbClr val="3C3C3B"/>
                </a:solidFill>
                <a:ea typeface="MS PGothic" panose="020B0600070205080204" pitchFamily="34" charset="-128"/>
                <a:cs typeface="Arial" panose="020B0604020202020204" pitchFamily="34" charset="0"/>
              </a:rPr>
              <a:t>Sharing emotions allows staff to move from a place of isolation to shared understanding, reducing the sense of difference</a:t>
            </a:r>
            <a:endParaRPr sz="1200" i="0" dirty="0">
              <a:solidFill>
                <a:srgbClr val="5C595C"/>
              </a:solidFill>
              <a:latin typeface="Aptos"/>
              <a:ea typeface="Aptos"/>
              <a:cs typeface="Aptos"/>
            </a:endParaRPr>
          </a:p>
        </p:txBody>
      </p:sp>
      <p:sp>
        <p:nvSpPr>
          <p:cNvPr id="8" name="Rectangle 7">
            <a:extLst>
              <a:ext uri="{FF2B5EF4-FFF2-40B4-BE49-F238E27FC236}">
                <a16:creationId xmlns:a16="http://schemas.microsoft.com/office/drawing/2014/main" id="{BA5BE319-05A2-97FC-B558-37E1E5090C48}"/>
              </a:ext>
            </a:extLst>
          </p:cNvPr>
          <p:cNvSpPr>
            <a:spLocks noGrp="1"/>
          </p:cNvSpPr>
          <p:nvPr/>
        </p:nvSpPr>
        <p:spPr>
          <a:xfrm>
            <a:off x="8286750" y="1504494"/>
            <a:ext cx="571500" cy="266700"/>
          </a:xfrm>
          <a:prstGeom prst="rect">
            <a:avLst/>
          </a:prstGeom>
          <a:noFill/>
          <a:ln w="0">
            <a:noFill/>
            <a:prstDash val="solid"/>
          </a:ln>
        </p:spPr>
        <p:txBody>
          <a:bodyPr wrap="square" lIns="0" tIns="0" rIns="0" bIns="0" anchor="t">
            <a:normAutofit fontScale="92593"/>
          </a:bodyPr>
          <a:lstStyle/>
          <a:p>
            <a:pPr algn="l">
              <a:lnSpc>
                <a:spcPct val="105000"/>
              </a:lnSpc>
              <a:buNone/>
              <a:defRPr sz="1800" b="1" i="0">
                <a:solidFill>
                  <a:srgbClr val="00A5A5"/>
                </a:solidFill>
                <a:latin typeface="Georgia"/>
                <a:ea typeface="Georgia"/>
                <a:cs typeface="Georgia"/>
              </a:defRPr>
            </a:pPr>
            <a:r>
              <a:rPr sz="1800" b="1" i="0">
                <a:solidFill>
                  <a:srgbClr val="00A5A5"/>
                </a:solidFill>
                <a:latin typeface="Georgia"/>
                <a:ea typeface="Georgia"/>
                <a:cs typeface="Georgia"/>
              </a:rPr>
              <a:t>02</a:t>
            </a:r>
          </a:p>
        </p:txBody>
      </p:sp>
      <p:sp>
        <p:nvSpPr>
          <p:cNvPr id="9" name="Straight Connector 8">
            <a:extLst>
              <a:ext uri="{FF2B5EF4-FFF2-40B4-BE49-F238E27FC236}">
                <a16:creationId xmlns:a16="http://schemas.microsoft.com/office/drawing/2014/main" id="{41356B59-80A5-E695-692C-4266149AB3C0}"/>
              </a:ext>
            </a:extLst>
          </p:cNvPr>
          <p:cNvSpPr>
            <a:spLocks noGrp="1"/>
          </p:cNvSpPr>
          <p:nvPr/>
        </p:nvSpPr>
        <p:spPr>
          <a:xfrm>
            <a:off x="8877300" y="1647369"/>
            <a:ext cx="2238375" cy="0"/>
          </a:xfrm>
          <a:prstGeom prst="line">
            <a:avLst/>
          </a:prstGeom>
          <a:noFill/>
          <a:ln w="14288">
            <a:solidFill>
              <a:srgbClr val="BBAE9F"/>
            </a:solidFill>
            <a:prstDash val="solid"/>
          </a:ln>
        </p:spPr>
        <p:txBody>
          <a:bodyPr/>
          <a:lstStyle/>
          <a:p>
            <a:endParaRPr lang="en-GB"/>
          </a:p>
        </p:txBody>
      </p:sp>
      <p:sp>
        <p:nvSpPr>
          <p:cNvPr id="10" name="Rectangle 9">
            <a:extLst>
              <a:ext uri="{FF2B5EF4-FFF2-40B4-BE49-F238E27FC236}">
                <a16:creationId xmlns:a16="http://schemas.microsoft.com/office/drawing/2014/main" id="{FF4828A6-A1F6-B1AC-9745-505BC0FE263E}"/>
              </a:ext>
            </a:extLst>
          </p:cNvPr>
          <p:cNvSpPr>
            <a:spLocks noGrp="1"/>
          </p:cNvSpPr>
          <p:nvPr/>
        </p:nvSpPr>
        <p:spPr>
          <a:xfrm>
            <a:off x="8286750" y="1923594"/>
            <a:ext cx="2857500" cy="523875"/>
          </a:xfrm>
          <a:prstGeom prst="rect">
            <a:avLst/>
          </a:prstGeom>
          <a:noFill/>
          <a:ln w="0">
            <a:noFill/>
            <a:prstDash val="solid"/>
          </a:ln>
        </p:spPr>
        <p:txBody>
          <a:bodyPr wrap="square" lIns="0" tIns="0" rIns="0" bIns="0" anchor="t">
            <a:normAutofit fontScale="95641" lnSpcReduction="10000"/>
          </a:bodyPr>
          <a:lstStyle/>
          <a:p>
            <a:pPr algn="l">
              <a:lnSpc>
                <a:spcPct val="100000"/>
              </a:lnSpc>
              <a:buNone/>
              <a:defRPr sz="1950" b="0" i="0">
                <a:solidFill>
                  <a:srgbClr val="3E3D42"/>
                </a:solidFill>
                <a:latin typeface="Georgia"/>
                <a:ea typeface="Georgia"/>
                <a:cs typeface="Georgia"/>
              </a:defRPr>
            </a:pPr>
            <a:r>
              <a:rPr lang="en-GB" sz="1950" b="0" i="0" dirty="0">
                <a:solidFill>
                  <a:srgbClr val="3E3D42"/>
                </a:solidFill>
                <a:latin typeface="Georgia"/>
                <a:ea typeface="Georgia"/>
                <a:cs typeface="Georgia"/>
              </a:rPr>
              <a:t>Promoting Connectedness &amp; </a:t>
            </a:r>
            <a:r>
              <a:rPr lang="en-GB" sz="1950" dirty="0">
                <a:solidFill>
                  <a:srgbClr val="3E3D42"/>
                </a:solidFill>
                <a:latin typeface="Georgia"/>
                <a:ea typeface="Georgia"/>
                <a:cs typeface="Georgia"/>
              </a:rPr>
              <a:t>I</a:t>
            </a:r>
            <a:r>
              <a:rPr lang="en-GB" sz="1950" b="0" i="0" dirty="0">
                <a:solidFill>
                  <a:srgbClr val="3E3D42"/>
                </a:solidFill>
                <a:latin typeface="Georgia"/>
                <a:ea typeface="Georgia"/>
                <a:cs typeface="Georgia"/>
              </a:rPr>
              <a:t>ncreasing Insight</a:t>
            </a:r>
            <a:endParaRPr sz="1950" b="0" i="0" dirty="0">
              <a:solidFill>
                <a:srgbClr val="3E3D42"/>
              </a:solidFill>
              <a:latin typeface="Georgia"/>
              <a:ea typeface="Georgia"/>
              <a:cs typeface="Georgia"/>
            </a:endParaRPr>
          </a:p>
        </p:txBody>
      </p:sp>
      <p:sp>
        <p:nvSpPr>
          <p:cNvPr id="11" name="Rectangle 10">
            <a:extLst>
              <a:ext uri="{FF2B5EF4-FFF2-40B4-BE49-F238E27FC236}">
                <a16:creationId xmlns:a16="http://schemas.microsoft.com/office/drawing/2014/main" id="{6C8097F1-3618-D107-E4A7-8A2D2957A64F}"/>
              </a:ext>
            </a:extLst>
          </p:cNvPr>
          <p:cNvSpPr>
            <a:spLocks noGrp="1"/>
          </p:cNvSpPr>
          <p:nvPr/>
        </p:nvSpPr>
        <p:spPr>
          <a:xfrm>
            <a:off x="8286750" y="2495094"/>
            <a:ext cx="2857500" cy="857250"/>
          </a:xfrm>
          <a:prstGeom prst="rect">
            <a:avLst/>
          </a:prstGeom>
          <a:noFill/>
          <a:ln w="0">
            <a:noFill/>
            <a:prstDash val="solid"/>
          </a:ln>
        </p:spPr>
        <p:txBody>
          <a:bodyPr wrap="square" lIns="0" tIns="0" rIns="0" bIns="0" anchor="t">
            <a:normAutofit/>
          </a:bodyPr>
          <a:lstStyle/>
          <a:p>
            <a:pPr>
              <a:defRPr/>
            </a:pPr>
            <a:r>
              <a:rPr lang="en-GB" sz="1300" dirty="0">
                <a:latin typeface="Aptos" panose="020B0004020202020204" pitchFamily="34" charset="0"/>
              </a:rPr>
              <a:t>Schwartz Rounds sessions appear to engender a sense of connectedness with the ‘whole’ system</a:t>
            </a:r>
          </a:p>
        </p:txBody>
      </p:sp>
      <p:sp>
        <p:nvSpPr>
          <p:cNvPr id="12" name="Rectangle 11">
            <a:extLst>
              <a:ext uri="{FF2B5EF4-FFF2-40B4-BE49-F238E27FC236}">
                <a16:creationId xmlns:a16="http://schemas.microsoft.com/office/drawing/2014/main" id="{7862A37E-E3DA-B4B5-AAB2-B362E8B583CA}"/>
              </a:ext>
            </a:extLst>
          </p:cNvPr>
          <p:cNvSpPr>
            <a:spLocks noGrp="1"/>
          </p:cNvSpPr>
          <p:nvPr/>
        </p:nvSpPr>
        <p:spPr>
          <a:xfrm>
            <a:off x="4762500" y="3599994"/>
            <a:ext cx="571500" cy="266700"/>
          </a:xfrm>
          <a:prstGeom prst="rect">
            <a:avLst/>
          </a:prstGeom>
          <a:noFill/>
          <a:ln w="0">
            <a:noFill/>
            <a:prstDash val="solid"/>
          </a:ln>
        </p:spPr>
        <p:txBody>
          <a:bodyPr wrap="square" lIns="0" tIns="0" rIns="0" bIns="0" anchor="t">
            <a:normAutofit fontScale="92593"/>
          </a:bodyPr>
          <a:lstStyle/>
          <a:p>
            <a:pPr algn="l">
              <a:lnSpc>
                <a:spcPct val="105000"/>
              </a:lnSpc>
              <a:buNone/>
              <a:defRPr sz="1800" b="1" i="0">
                <a:solidFill>
                  <a:srgbClr val="00A5A5"/>
                </a:solidFill>
                <a:latin typeface="Georgia"/>
                <a:ea typeface="Georgia"/>
                <a:cs typeface="Georgia"/>
              </a:defRPr>
            </a:pPr>
            <a:r>
              <a:rPr sz="1800" b="1" i="0">
                <a:solidFill>
                  <a:srgbClr val="00A5A5"/>
                </a:solidFill>
                <a:latin typeface="Georgia"/>
                <a:ea typeface="Georgia"/>
                <a:cs typeface="Georgia"/>
              </a:rPr>
              <a:t>03</a:t>
            </a:r>
          </a:p>
        </p:txBody>
      </p:sp>
      <p:sp>
        <p:nvSpPr>
          <p:cNvPr id="13" name="Straight Connector 12">
            <a:extLst>
              <a:ext uri="{FF2B5EF4-FFF2-40B4-BE49-F238E27FC236}">
                <a16:creationId xmlns:a16="http://schemas.microsoft.com/office/drawing/2014/main" id="{2FA08D47-EABF-4FD4-6B31-B50FE47675CE}"/>
              </a:ext>
            </a:extLst>
          </p:cNvPr>
          <p:cNvSpPr>
            <a:spLocks noGrp="1"/>
          </p:cNvSpPr>
          <p:nvPr/>
        </p:nvSpPr>
        <p:spPr>
          <a:xfrm>
            <a:off x="5353050" y="3742869"/>
            <a:ext cx="2238375" cy="0"/>
          </a:xfrm>
          <a:prstGeom prst="line">
            <a:avLst/>
          </a:prstGeom>
          <a:noFill/>
          <a:ln w="14288">
            <a:solidFill>
              <a:srgbClr val="BBAE9F"/>
            </a:solidFill>
            <a:prstDash val="solid"/>
          </a:ln>
        </p:spPr>
        <p:txBody>
          <a:bodyPr/>
          <a:lstStyle/>
          <a:p>
            <a:endParaRPr lang="en-GB"/>
          </a:p>
        </p:txBody>
      </p:sp>
      <p:sp>
        <p:nvSpPr>
          <p:cNvPr id="14" name="Rectangle 13">
            <a:extLst>
              <a:ext uri="{FF2B5EF4-FFF2-40B4-BE49-F238E27FC236}">
                <a16:creationId xmlns:a16="http://schemas.microsoft.com/office/drawing/2014/main" id="{C70D09A7-8D99-D0B2-83A5-0FC8F995A5D8}"/>
              </a:ext>
            </a:extLst>
          </p:cNvPr>
          <p:cNvSpPr>
            <a:spLocks noGrp="1"/>
          </p:cNvSpPr>
          <p:nvPr/>
        </p:nvSpPr>
        <p:spPr>
          <a:xfrm>
            <a:off x="4762500" y="4019094"/>
            <a:ext cx="2857500" cy="857249"/>
          </a:xfrm>
          <a:prstGeom prst="rect">
            <a:avLst/>
          </a:prstGeom>
          <a:noFill/>
          <a:ln w="0">
            <a:noFill/>
            <a:prstDash val="solid"/>
          </a:ln>
        </p:spPr>
        <p:txBody>
          <a:bodyPr wrap="square" lIns="0" tIns="0" rIns="0" bIns="0" anchor="t">
            <a:noAutofit/>
          </a:bodyPr>
          <a:lstStyle/>
          <a:p>
            <a:pPr algn="l">
              <a:lnSpc>
                <a:spcPct val="100000"/>
              </a:lnSpc>
              <a:buNone/>
              <a:defRPr sz="1950" b="0" i="0">
                <a:solidFill>
                  <a:srgbClr val="3E3D42"/>
                </a:solidFill>
                <a:latin typeface="Georgia"/>
                <a:ea typeface="Georgia"/>
                <a:cs typeface="Georgia"/>
              </a:defRPr>
            </a:pPr>
            <a:r>
              <a:rPr lang="en-GB" sz="1950" b="0" i="0" dirty="0">
                <a:solidFill>
                  <a:srgbClr val="3E3D42"/>
                </a:solidFill>
                <a:latin typeface="Georgia"/>
                <a:ea typeface="Georgia"/>
                <a:cs typeface="Georgia"/>
              </a:rPr>
              <a:t>Creating a Culture of Openness &amp; Changing Narratives</a:t>
            </a:r>
            <a:endParaRPr sz="1950" b="0" i="0" dirty="0">
              <a:solidFill>
                <a:srgbClr val="3E3D42"/>
              </a:solidFill>
              <a:latin typeface="Georgia"/>
              <a:ea typeface="Georgia"/>
              <a:cs typeface="Georgia"/>
            </a:endParaRPr>
          </a:p>
        </p:txBody>
      </p:sp>
      <p:sp>
        <p:nvSpPr>
          <p:cNvPr id="15" name="Rectangle 14">
            <a:extLst>
              <a:ext uri="{FF2B5EF4-FFF2-40B4-BE49-F238E27FC236}">
                <a16:creationId xmlns:a16="http://schemas.microsoft.com/office/drawing/2014/main" id="{D5B78A8E-E416-B6AE-0F9E-F320B564039B}"/>
              </a:ext>
            </a:extLst>
          </p:cNvPr>
          <p:cNvSpPr>
            <a:spLocks noGrp="1"/>
          </p:cNvSpPr>
          <p:nvPr/>
        </p:nvSpPr>
        <p:spPr>
          <a:xfrm>
            <a:off x="4762500" y="4998220"/>
            <a:ext cx="2857500" cy="1364023"/>
          </a:xfrm>
          <a:prstGeom prst="rect">
            <a:avLst/>
          </a:prstGeom>
          <a:noFill/>
          <a:ln w="0">
            <a:noFill/>
            <a:prstDash val="solid"/>
          </a:ln>
        </p:spPr>
        <p:txBody>
          <a:bodyPr wrap="square" lIns="0" tIns="0" rIns="0" bIns="0" anchor="t">
            <a:normAutofit fontScale="92500" lnSpcReduction="10000"/>
          </a:bodyPr>
          <a:lstStyle/>
          <a:p>
            <a:pPr algn="l">
              <a:lnSpc>
                <a:spcPct val="113000"/>
              </a:lnSpc>
              <a:buNone/>
              <a:defRPr sz="1350" b="0" i="0">
                <a:solidFill>
                  <a:srgbClr val="5C595C"/>
                </a:solidFill>
                <a:latin typeface="Aptos"/>
                <a:ea typeface="Aptos"/>
                <a:cs typeface="Aptos"/>
              </a:defRPr>
            </a:pPr>
            <a:r>
              <a:rPr lang="en-GB" sz="1350" b="0" i="0" dirty="0">
                <a:solidFill>
                  <a:srgbClr val="5C595C"/>
                </a:solidFill>
                <a:latin typeface="Aptos"/>
                <a:ea typeface="Aptos"/>
                <a:cs typeface="Aptos"/>
              </a:rPr>
              <a:t>A consistent reflective space may impact on the organisation more broadly, encouraging staff to employ their reflective </a:t>
            </a:r>
            <a:r>
              <a:rPr lang="en-GB" sz="1350" b="0" i="0" dirty="0">
                <a:solidFill>
                  <a:srgbClr val="5C595C"/>
                </a:solidFill>
                <a:latin typeface="Aptos" panose="020B0004020202020204" pitchFamily="34" charset="0"/>
                <a:ea typeface="Aptos"/>
                <a:cs typeface="Aptos"/>
              </a:rPr>
              <a:t>stance in their work outside the Round.</a:t>
            </a:r>
          </a:p>
          <a:p>
            <a:pPr>
              <a:lnSpc>
                <a:spcPct val="113000"/>
              </a:lnSpc>
              <a:defRPr sz="1350" b="0" i="0">
                <a:solidFill>
                  <a:srgbClr val="5C595C"/>
                </a:solidFill>
                <a:latin typeface="Aptos"/>
                <a:ea typeface="Aptos"/>
                <a:cs typeface="Aptos"/>
              </a:defRPr>
            </a:pPr>
            <a:r>
              <a:rPr lang="en-GB" altLang="en-US" dirty="0">
                <a:latin typeface="Aptos" panose="020B0004020202020204" pitchFamily="34" charset="0"/>
                <a:cs typeface="Arial" panose="020B0604020202020204" pitchFamily="34" charset="0"/>
              </a:rPr>
              <a:t>Shift from feelings of shame, guilt, disgust to being more self-compassionate and forgiving</a:t>
            </a:r>
            <a:endParaRPr lang="en-GB" sz="1350" b="0" i="0" dirty="0">
              <a:solidFill>
                <a:srgbClr val="5C595C"/>
              </a:solidFill>
              <a:latin typeface="Aptos" panose="020B0004020202020204" pitchFamily="34" charset="0"/>
              <a:ea typeface="Aptos"/>
              <a:cs typeface="Aptos"/>
            </a:endParaRPr>
          </a:p>
          <a:p>
            <a:pPr algn="l">
              <a:lnSpc>
                <a:spcPct val="113000"/>
              </a:lnSpc>
              <a:buNone/>
              <a:defRPr sz="1350" b="0" i="0">
                <a:solidFill>
                  <a:srgbClr val="5C595C"/>
                </a:solidFill>
                <a:latin typeface="Aptos"/>
                <a:ea typeface="Aptos"/>
                <a:cs typeface="Aptos"/>
              </a:defRPr>
            </a:pPr>
            <a:endParaRPr lang="en-GB" sz="1350" b="0" i="0" dirty="0">
              <a:solidFill>
                <a:srgbClr val="5C595C"/>
              </a:solidFill>
              <a:latin typeface="Aptos"/>
              <a:ea typeface="Aptos"/>
              <a:cs typeface="Aptos"/>
            </a:endParaRPr>
          </a:p>
          <a:p>
            <a:pPr algn="l">
              <a:lnSpc>
                <a:spcPct val="113000"/>
              </a:lnSpc>
              <a:buNone/>
              <a:defRPr sz="1350" b="0" i="0">
                <a:solidFill>
                  <a:srgbClr val="5C595C"/>
                </a:solidFill>
                <a:latin typeface="Aptos"/>
                <a:ea typeface="Aptos"/>
                <a:cs typeface="Aptos"/>
              </a:defRPr>
            </a:pPr>
            <a:endParaRPr lang="en-GB" sz="1350" b="0" i="0" dirty="0">
              <a:solidFill>
                <a:srgbClr val="5C595C"/>
              </a:solidFill>
              <a:latin typeface="Aptos"/>
              <a:ea typeface="Aptos"/>
              <a:cs typeface="Aptos"/>
            </a:endParaRPr>
          </a:p>
        </p:txBody>
      </p:sp>
      <p:sp>
        <p:nvSpPr>
          <p:cNvPr id="16" name="Rectangle 15">
            <a:extLst>
              <a:ext uri="{FF2B5EF4-FFF2-40B4-BE49-F238E27FC236}">
                <a16:creationId xmlns:a16="http://schemas.microsoft.com/office/drawing/2014/main" id="{26EE322C-4472-DA5A-C18F-0A7E6C9C85FC}"/>
              </a:ext>
            </a:extLst>
          </p:cNvPr>
          <p:cNvSpPr>
            <a:spLocks noGrp="1"/>
          </p:cNvSpPr>
          <p:nvPr/>
        </p:nvSpPr>
        <p:spPr>
          <a:xfrm>
            <a:off x="8286750" y="3599994"/>
            <a:ext cx="571500" cy="266700"/>
          </a:xfrm>
          <a:prstGeom prst="rect">
            <a:avLst/>
          </a:prstGeom>
          <a:noFill/>
          <a:ln w="0">
            <a:noFill/>
            <a:prstDash val="solid"/>
          </a:ln>
        </p:spPr>
        <p:txBody>
          <a:bodyPr wrap="square" lIns="0" tIns="0" rIns="0" bIns="0" anchor="t">
            <a:normAutofit fontScale="92593"/>
          </a:bodyPr>
          <a:lstStyle/>
          <a:p>
            <a:pPr algn="l">
              <a:lnSpc>
                <a:spcPct val="105000"/>
              </a:lnSpc>
              <a:buNone/>
              <a:defRPr sz="1800" b="1" i="0">
                <a:solidFill>
                  <a:srgbClr val="00A5A5"/>
                </a:solidFill>
                <a:latin typeface="Georgia"/>
                <a:ea typeface="Georgia"/>
                <a:cs typeface="Georgia"/>
              </a:defRPr>
            </a:pPr>
            <a:r>
              <a:rPr sz="1800" b="1" i="0">
                <a:solidFill>
                  <a:srgbClr val="00A5A5"/>
                </a:solidFill>
                <a:latin typeface="Georgia"/>
                <a:ea typeface="Georgia"/>
                <a:cs typeface="Georgia"/>
              </a:rPr>
              <a:t>04</a:t>
            </a:r>
          </a:p>
        </p:txBody>
      </p:sp>
      <p:sp>
        <p:nvSpPr>
          <p:cNvPr id="17" name="Straight Connector 16">
            <a:extLst>
              <a:ext uri="{FF2B5EF4-FFF2-40B4-BE49-F238E27FC236}">
                <a16:creationId xmlns:a16="http://schemas.microsoft.com/office/drawing/2014/main" id="{84ADA581-625C-99F3-9579-EE2AD5BA23D4}"/>
              </a:ext>
            </a:extLst>
          </p:cNvPr>
          <p:cNvSpPr>
            <a:spLocks noGrp="1"/>
          </p:cNvSpPr>
          <p:nvPr/>
        </p:nvSpPr>
        <p:spPr>
          <a:xfrm>
            <a:off x="8877300" y="3742869"/>
            <a:ext cx="2238375" cy="0"/>
          </a:xfrm>
          <a:prstGeom prst="line">
            <a:avLst/>
          </a:prstGeom>
          <a:noFill/>
          <a:ln w="14288">
            <a:solidFill>
              <a:srgbClr val="BBAE9F"/>
            </a:solidFill>
            <a:prstDash val="solid"/>
          </a:ln>
        </p:spPr>
        <p:txBody>
          <a:bodyPr/>
          <a:lstStyle/>
          <a:p>
            <a:endParaRPr lang="en-GB"/>
          </a:p>
        </p:txBody>
      </p:sp>
      <p:sp>
        <p:nvSpPr>
          <p:cNvPr id="18" name="Rectangle 17">
            <a:extLst>
              <a:ext uri="{FF2B5EF4-FFF2-40B4-BE49-F238E27FC236}">
                <a16:creationId xmlns:a16="http://schemas.microsoft.com/office/drawing/2014/main" id="{8E491FE8-8E30-C5B1-7FB0-E7F1DA72F220}"/>
              </a:ext>
            </a:extLst>
          </p:cNvPr>
          <p:cNvSpPr>
            <a:spLocks noGrp="1"/>
          </p:cNvSpPr>
          <p:nvPr/>
        </p:nvSpPr>
        <p:spPr>
          <a:xfrm>
            <a:off x="8286750" y="4019094"/>
            <a:ext cx="2857500" cy="523875"/>
          </a:xfrm>
          <a:prstGeom prst="rect">
            <a:avLst/>
          </a:prstGeom>
          <a:noFill/>
          <a:ln w="0">
            <a:noFill/>
            <a:prstDash val="solid"/>
          </a:ln>
        </p:spPr>
        <p:txBody>
          <a:bodyPr wrap="square" lIns="0" tIns="0" rIns="0" bIns="0" anchor="t">
            <a:normAutofit/>
          </a:bodyPr>
          <a:lstStyle/>
          <a:p>
            <a:pPr algn="l">
              <a:lnSpc>
                <a:spcPct val="100000"/>
              </a:lnSpc>
              <a:buNone/>
              <a:defRPr sz="1950" b="0" i="0">
                <a:solidFill>
                  <a:srgbClr val="3E3D42"/>
                </a:solidFill>
                <a:latin typeface="Georgia"/>
                <a:ea typeface="Georgia"/>
                <a:cs typeface="Georgia"/>
              </a:defRPr>
            </a:pPr>
            <a:r>
              <a:rPr lang="en-GB" sz="1950" dirty="0">
                <a:solidFill>
                  <a:srgbClr val="3E3D42"/>
                </a:solidFill>
                <a:latin typeface="Georgia"/>
                <a:ea typeface="Georgia"/>
                <a:cs typeface="Georgia"/>
              </a:rPr>
              <a:t>Flattening Hierarchy</a:t>
            </a:r>
            <a:endParaRPr sz="1950" b="0" i="0" dirty="0">
              <a:solidFill>
                <a:srgbClr val="3E3D42"/>
              </a:solidFill>
              <a:latin typeface="Georgia"/>
              <a:ea typeface="Georgia"/>
              <a:cs typeface="Georgia"/>
            </a:endParaRPr>
          </a:p>
        </p:txBody>
      </p:sp>
      <p:sp>
        <p:nvSpPr>
          <p:cNvPr id="19" name="Rectangle 18">
            <a:extLst>
              <a:ext uri="{FF2B5EF4-FFF2-40B4-BE49-F238E27FC236}">
                <a16:creationId xmlns:a16="http://schemas.microsoft.com/office/drawing/2014/main" id="{9CFA3385-B06B-CF62-179A-6B35D93320B9}"/>
              </a:ext>
            </a:extLst>
          </p:cNvPr>
          <p:cNvSpPr>
            <a:spLocks noGrp="1"/>
          </p:cNvSpPr>
          <p:nvPr/>
        </p:nvSpPr>
        <p:spPr>
          <a:xfrm>
            <a:off x="8286750" y="4590594"/>
            <a:ext cx="2857500" cy="857250"/>
          </a:xfrm>
          <a:prstGeom prst="rect">
            <a:avLst/>
          </a:prstGeom>
          <a:noFill/>
          <a:ln w="0">
            <a:noFill/>
            <a:prstDash val="solid"/>
          </a:ln>
        </p:spPr>
        <p:txBody>
          <a:bodyPr wrap="square" lIns="0" tIns="0" rIns="0" bIns="0" anchor="t">
            <a:normAutofit/>
          </a:bodyPr>
          <a:lstStyle/>
          <a:p>
            <a:pPr algn="l">
              <a:lnSpc>
                <a:spcPct val="113000"/>
              </a:lnSpc>
              <a:buNone/>
              <a:defRPr sz="1350" b="0" i="0">
                <a:solidFill>
                  <a:srgbClr val="5C595C"/>
                </a:solidFill>
                <a:latin typeface="Aptos"/>
                <a:ea typeface="Aptos"/>
                <a:cs typeface="Aptos"/>
              </a:defRPr>
            </a:pPr>
            <a:r>
              <a:rPr lang="en-GB" sz="1350" b="0" i="0" dirty="0">
                <a:solidFill>
                  <a:srgbClr val="5C595C"/>
                </a:solidFill>
                <a:latin typeface="Aptos"/>
                <a:ea typeface="Aptos"/>
                <a:cs typeface="Aptos"/>
              </a:rPr>
              <a:t>More senior team members are seen as human by others</a:t>
            </a:r>
            <a:endParaRPr sz="1350" b="0" i="0" dirty="0">
              <a:solidFill>
                <a:srgbClr val="5C595C"/>
              </a:solidFill>
              <a:latin typeface="Aptos"/>
              <a:ea typeface="Aptos"/>
              <a:cs typeface="Aptos"/>
            </a:endParaRPr>
          </a:p>
        </p:txBody>
      </p:sp>
      <p:sp>
        <p:nvSpPr>
          <p:cNvPr id="24" name="Rectangle 23">
            <a:extLst>
              <a:ext uri="{FF2B5EF4-FFF2-40B4-BE49-F238E27FC236}">
                <a16:creationId xmlns:a16="http://schemas.microsoft.com/office/drawing/2014/main" id="{2A893758-6444-3589-63AB-85710AEAFBD1}"/>
              </a:ext>
            </a:extLst>
          </p:cNvPr>
          <p:cNvSpPr>
            <a:spLocks noGrp="1"/>
          </p:cNvSpPr>
          <p:nvPr/>
        </p:nvSpPr>
        <p:spPr>
          <a:xfrm>
            <a:off x="2009775" y="6543675"/>
            <a:ext cx="2857500" cy="857250"/>
          </a:xfrm>
          <a:prstGeom prst="rect">
            <a:avLst/>
          </a:prstGeom>
          <a:noFill/>
          <a:ln w="0">
            <a:noFill/>
            <a:prstDash val="solid"/>
          </a:ln>
        </p:spPr>
        <p:txBody>
          <a:bodyPr wrap="square" lIns="0" tIns="0" rIns="0" bIns="0" anchor="t">
            <a:normAutofit/>
          </a:bodyPr>
          <a:lstStyle/>
          <a:p>
            <a:pPr algn="l">
              <a:lnSpc>
                <a:spcPct val="113000"/>
              </a:lnSpc>
              <a:buNone/>
              <a:defRPr sz="1350" b="0" i="0">
                <a:solidFill>
                  <a:srgbClr val="5C595C"/>
                </a:solidFill>
                <a:latin typeface="Aptos"/>
                <a:ea typeface="Aptos"/>
                <a:cs typeface="Aptos"/>
              </a:defRPr>
            </a:pPr>
            <a:r>
              <a:rPr lang="en-GB" sz="1350" b="0" i="0" dirty="0">
                <a:solidFill>
                  <a:srgbClr val="5C595C"/>
                </a:solidFill>
                <a:latin typeface="Aptos"/>
                <a:ea typeface="Aptos"/>
                <a:cs typeface="Aptos"/>
              </a:rPr>
              <a:t>Image by </a:t>
            </a:r>
            <a:r>
              <a:rPr lang="en-GB" sz="1350" b="0" i="0" dirty="0" err="1">
                <a:solidFill>
                  <a:srgbClr val="5C595C"/>
                </a:solidFill>
                <a:latin typeface="Aptos"/>
                <a:ea typeface="Aptos"/>
                <a:cs typeface="Aptos"/>
              </a:rPr>
              <a:t>Tylijura</a:t>
            </a:r>
            <a:r>
              <a:rPr lang="en-GB" sz="1350" b="0" i="0" dirty="0">
                <a:solidFill>
                  <a:srgbClr val="5C595C"/>
                </a:solidFill>
                <a:latin typeface="Aptos"/>
                <a:ea typeface="Aptos"/>
                <a:cs typeface="Aptos"/>
              </a:rPr>
              <a:t> from </a:t>
            </a:r>
            <a:r>
              <a:rPr lang="en-GB" sz="1350" b="0" i="0" dirty="0" err="1">
                <a:solidFill>
                  <a:srgbClr val="5C595C"/>
                </a:solidFill>
                <a:latin typeface="Aptos"/>
                <a:ea typeface="Aptos"/>
                <a:cs typeface="Aptos"/>
              </a:rPr>
              <a:t>Pixabay</a:t>
            </a:r>
            <a:endParaRPr sz="1350" b="0" i="0" dirty="0">
              <a:solidFill>
                <a:srgbClr val="5C595C"/>
              </a:solidFill>
              <a:latin typeface="Aptos"/>
              <a:ea typeface="Aptos"/>
              <a:cs typeface="Aptos"/>
            </a:endParaRPr>
          </a:p>
        </p:txBody>
      </p:sp>
    </p:spTree>
    <p:extLst>
      <p:ext uri="{BB962C8B-B14F-4D97-AF65-F5344CB8AC3E}">
        <p14:creationId xmlns:p14="http://schemas.microsoft.com/office/powerpoint/2010/main" val="228006163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4EFE7"/>
        </a:solidFill>
        <a:effectLst/>
      </p:bgPr>
    </p:bg>
    <p:spTree>
      <p:nvGrpSpPr>
        <p:cNvPr id="1" name=""/>
        <p:cNvGrpSpPr/>
        <p:nvPr/>
      </p:nvGrpSpPr>
      <p:grpSpPr>
        <a:xfrm>
          <a:off x="0" y="0"/>
          <a:ext cx="0" cy="0"/>
          <a:chOff x="0" y="0"/>
          <a:chExt cx="0" cy="0"/>
        </a:xfrm>
      </p:grpSpPr>
      <p:sp>
        <p:nvSpPr>
          <p:cNvPr id="2" name="TextBox 2"/>
          <p:cNvSpPr txBox="1"/>
          <p:nvPr/>
        </p:nvSpPr>
        <p:spPr>
          <a:xfrm>
            <a:off x="685800" y="228600"/>
            <a:ext cx="10789920" cy="675762"/>
          </a:xfrm>
          <a:prstGeom prst="rect">
            <a:avLst/>
          </a:prstGeom>
          <a:ln>
            <a:noFill/>
          </a:ln>
        </p:spPr>
        <p:txBody>
          <a:bodyPr wrap="square" lIns="0" tIns="0" rIns="0" bIns="0" rtlCol="0" anchor="t">
            <a:spAutoFit/>
          </a:bodyPr>
          <a:lstStyle/>
          <a:p>
            <a:pPr algn="l">
              <a:lnSpc>
                <a:spcPts val="6067"/>
              </a:lnSpc>
            </a:pPr>
            <a:r>
              <a:rPr lang="en-US" sz="3000" b="0" i="0" dirty="0">
                <a:solidFill>
                  <a:srgbClr val="3E3D42"/>
                </a:solidFill>
                <a:latin typeface="Georgia"/>
                <a:ea typeface="Canva Sans Bold"/>
                <a:cs typeface="Canva Sans Bold"/>
                <a:sym typeface="Canva Sans Bold"/>
              </a:rPr>
              <a:t>Evidence in Veterinary Practice</a:t>
            </a:r>
          </a:p>
        </p:txBody>
      </p:sp>
      <p:grpSp>
        <p:nvGrpSpPr>
          <p:cNvPr id="16" name="Group 15">
            <a:extLst>
              <a:ext uri="{FF2B5EF4-FFF2-40B4-BE49-F238E27FC236}">
                <a16:creationId xmlns:a16="http://schemas.microsoft.com/office/drawing/2014/main" id="{215D53C0-424F-4D79-BC65-B6B0858ECDFA}"/>
              </a:ext>
            </a:extLst>
          </p:cNvPr>
          <p:cNvGrpSpPr/>
          <p:nvPr/>
        </p:nvGrpSpPr>
        <p:grpSpPr>
          <a:xfrm>
            <a:off x="1563920" y="2202444"/>
            <a:ext cx="4230097" cy="3197381"/>
            <a:chOff x="10723654" y="4541639"/>
            <a:chExt cx="6345146" cy="3792486"/>
          </a:xfrm>
        </p:grpSpPr>
        <p:grpSp>
          <p:nvGrpSpPr>
            <p:cNvPr id="10" name="Group 10"/>
            <p:cNvGrpSpPr/>
            <p:nvPr/>
          </p:nvGrpSpPr>
          <p:grpSpPr>
            <a:xfrm>
              <a:off x="10723654" y="4541639"/>
              <a:ext cx="6345146" cy="3484194"/>
              <a:chOff x="0" y="-38100"/>
              <a:chExt cx="1671150" cy="917648"/>
            </a:xfrm>
          </p:grpSpPr>
          <p:sp>
            <p:nvSpPr>
              <p:cNvPr id="11" name="Freeform 11"/>
              <p:cNvSpPr/>
              <p:nvPr/>
            </p:nvSpPr>
            <p:spPr>
              <a:xfrm>
                <a:off x="0" y="0"/>
                <a:ext cx="1671150" cy="879548"/>
              </a:xfrm>
              <a:custGeom>
                <a:avLst/>
                <a:gdLst/>
                <a:ahLst/>
                <a:cxnLst/>
                <a:rect l="l" t="t" r="r" b="b"/>
                <a:pathLst>
                  <a:path w="1671150" h="879548">
                    <a:moveTo>
                      <a:pt x="0" y="0"/>
                    </a:moveTo>
                    <a:lnTo>
                      <a:pt x="1671150" y="0"/>
                    </a:lnTo>
                    <a:lnTo>
                      <a:pt x="1671150" y="879548"/>
                    </a:lnTo>
                    <a:lnTo>
                      <a:pt x="0" y="879548"/>
                    </a:lnTo>
                    <a:close/>
                  </a:path>
                </a:pathLst>
              </a:custGeom>
              <a:solidFill>
                <a:srgbClr val="E3DED5"/>
              </a:solidFill>
              <a:ln>
                <a:solidFill/>
              </a:ln>
            </p:spPr>
            <p:txBody>
              <a:bodyPr wrap="square"/>
              <a:lstStyle/>
              <a:p>
                <a:endParaRPr lang="en-US" sz="1200"/>
              </a:p>
            </p:txBody>
          </p:sp>
          <p:sp>
            <p:nvSpPr>
              <p:cNvPr id="12" name="TextBox 12"/>
              <p:cNvSpPr txBox="1"/>
              <p:nvPr/>
            </p:nvSpPr>
            <p:spPr>
              <a:xfrm>
                <a:off x="0" y="-38100"/>
                <a:ext cx="1671150" cy="917648"/>
              </a:xfrm>
              <a:prstGeom prst="rect">
                <a:avLst/>
              </a:prstGeom>
              <a:ln>
                <a:noFill/>
              </a:ln>
            </p:spPr>
            <p:txBody>
              <a:bodyPr wrap="square" lIns="33867" tIns="33867" rIns="33867" bIns="33867" rtlCol="0" anchor="ctr"/>
              <a:lstStyle/>
              <a:p>
                <a:pPr algn="ctr">
                  <a:lnSpc>
                    <a:spcPts val="1667"/>
                  </a:lnSpc>
                </a:pPr>
                <a:endParaRPr sz="1200"/>
              </a:p>
            </p:txBody>
          </p:sp>
        </p:grpSp>
        <p:sp>
          <p:nvSpPr>
            <p:cNvPr id="13" name="TextBox 13"/>
            <p:cNvSpPr txBox="1"/>
            <p:nvPr/>
          </p:nvSpPr>
          <p:spPr>
            <a:xfrm>
              <a:off x="10881900" y="4732266"/>
              <a:ext cx="6028655" cy="491577"/>
            </a:xfrm>
            <a:prstGeom prst="rect">
              <a:avLst/>
            </a:prstGeom>
            <a:ln>
              <a:noFill/>
            </a:ln>
          </p:spPr>
          <p:txBody>
            <a:bodyPr wrap="square" lIns="0" tIns="0" rIns="0" bIns="0" rtlCol="0" anchor="t">
              <a:spAutoFit/>
            </a:bodyPr>
            <a:lstStyle/>
            <a:p>
              <a:pPr algn="ctr">
                <a:lnSpc>
                  <a:spcPts val="2800"/>
                </a:lnSpc>
              </a:pPr>
              <a:r>
                <a:rPr lang="en-US" sz="2000" b="1">
                  <a:solidFill>
                    <a:srgbClr val="3E3D42"/>
                  </a:solidFill>
                  <a:latin typeface="Aptos"/>
                  <a:ea typeface="Canva Sans Bold"/>
                  <a:cs typeface="Canva Sans Bold"/>
                  <a:sym typeface="Canva Sans Bold"/>
                </a:rPr>
                <a:t>Possible Organisational Benefits</a:t>
              </a:r>
            </a:p>
          </p:txBody>
        </p:sp>
        <p:sp>
          <p:nvSpPr>
            <p:cNvPr id="14" name="TextBox 14"/>
            <p:cNvSpPr txBox="1"/>
            <p:nvPr/>
          </p:nvSpPr>
          <p:spPr>
            <a:xfrm>
              <a:off x="10828695" y="5432561"/>
              <a:ext cx="6068868" cy="2901564"/>
            </a:xfrm>
            <a:prstGeom prst="rect">
              <a:avLst/>
            </a:prstGeom>
            <a:ln>
              <a:noFill/>
            </a:ln>
          </p:spPr>
          <p:txBody>
            <a:bodyPr wrap="square" lIns="0" tIns="0" rIns="0" bIns="0" rtlCol="0" anchor="t">
              <a:spAutoFit/>
            </a:bodyPr>
            <a:lstStyle/>
            <a:p>
              <a:pPr marL="357960" lvl="1" indent="-178980">
                <a:lnSpc>
                  <a:spcPts val="3896"/>
                </a:lnSpc>
                <a:buFont typeface="Arial"/>
                <a:buChar char="•"/>
              </a:pPr>
              <a:r>
                <a:rPr lang="en-US" sz="1657" b="1" dirty="0">
                  <a:solidFill>
                    <a:srgbClr val="3E3D42"/>
                  </a:solidFill>
                  <a:latin typeface="Aptos"/>
                  <a:ea typeface="Martel Sans Bold"/>
                  <a:cs typeface="Martel Sans Bold"/>
                  <a:sym typeface="Martel Sans Bold"/>
                </a:rPr>
                <a:t>Lower absenteeism</a:t>
              </a:r>
            </a:p>
            <a:p>
              <a:pPr marL="357960" lvl="1" indent="-178980">
                <a:lnSpc>
                  <a:spcPts val="3896"/>
                </a:lnSpc>
                <a:buFont typeface="Arial"/>
                <a:buChar char="•"/>
              </a:pPr>
              <a:r>
                <a:rPr lang="en-US" sz="1657" b="1" dirty="0">
                  <a:solidFill>
                    <a:srgbClr val="3E3D42"/>
                  </a:solidFill>
                  <a:latin typeface="Aptos"/>
                  <a:ea typeface="Martel Sans Bold"/>
                  <a:cs typeface="Martel Sans Bold"/>
                  <a:sym typeface="Martel Sans Bold"/>
                </a:rPr>
                <a:t>Lower staff turnover rates</a:t>
              </a:r>
            </a:p>
            <a:p>
              <a:pPr marL="357960" lvl="1" indent="-178980">
                <a:lnSpc>
                  <a:spcPts val="3896"/>
                </a:lnSpc>
                <a:buFont typeface="Arial"/>
                <a:buChar char="•"/>
              </a:pPr>
              <a:r>
                <a:rPr lang="en-US" sz="1657" b="1" dirty="0">
                  <a:solidFill>
                    <a:srgbClr val="3E3D42"/>
                  </a:solidFill>
                  <a:latin typeface="Aptos"/>
                  <a:ea typeface="Martel Sans Bold"/>
                  <a:cs typeface="Martel Sans Bold"/>
                  <a:sym typeface="Martel Sans Bold"/>
                </a:rPr>
                <a:t>Client satisfaction</a:t>
              </a:r>
            </a:p>
            <a:p>
              <a:pPr marL="357960" lvl="1" indent="-178980">
                <a:lnSpc>
                  <a:spcPts val="3896"/>
                </a:lnSpc>
                <a:buFont typeface="Arial"/>
                <a:buChar char="•"/>
              </a:pPr>
              <a:r>
                <a:rPr lang="en-US" sz="1657" b="1" dirty="0">
                  <a:solidFill>
                    <a:srgbClr val="3E3D42"/>
                  </a:solidFill>
                  <a:latin typeface="Aptos"/>
                  <a:ea typeface="Martel Sans Bold"/>
                  <a:cs typeface="Martel Sans Bold"/>
                  <a:sym typeface="Martel Sans Bold"/>
                </a:rPr>
                <a:t>Lower complaints</a:t>
              </a:r>
            </a:p>
          </p:txBody>
        </p:sp>
      </p:grpSp>
      <p:pic>
        <p:nvPicPr>
          <p:cNvPr id="23" name="Picture 22" descr="A screenshot of a survey&#10;&#10;AI-generated content may be incorrect.">
            <a:extLst>
              <a:ext uri="{FF2B5EF4-FFF2-40B4-BE49-F238E27FC236}">
                <a16:creationId xmlns:a16="http://schemas.microsoft.com/office/drawing/2014/main" id="{2E71FCEF-923A-AC25-48FB-B2F1E0ED905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83511" y="2202444"/>
            <a:ext cx="4992209" cy="4164194"/>
          </a:xfrm>
          <a:prstGeom prst="rect">
            <a:avLst/>
          </a:prstGeom>
          <a:ln w="12700">
            <a:noFill/>
          </a:ln>
        </p:spPr>
      </p:pic>
      <p:sp>
        <p:nvSpPr>
          <p:cNvPr id="24" name="Magnolia title accent"/>
          <p:cNvSpPr/>
          <p:nvPr/>
        </p:nvSpPr>
        <p:spPr>
          <a:xfrm>
            <a:off x="685800" y="877824"/>
            <a:ext cx="502920" cy="22860"/>
          </a:xfrm>
          <a:prstGeom prst="rect">
            <a:avLst/>
          </a:prstGeom>
          <a:solidFill>
            <a:srgbClr val="00A5A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grpSp>
        <p:nvGrpSpPr>
          <p:cNvPr id="15" name="Group 14">
            <a:extLst>
              <a:ext uri="{FF2B5EF4-FFF2-40B4-BE49-F238E27FC236}">
                <a16:creationId xmlns:a16="http://schemas.microsoft.com/office/drawing/2014/main" id="{52C63584-CE06-D7CB-D0C3-E54ACD401983}"/>
              </a:ext>
            </a:extLst>
          </p:cNvPr>
          <p:cNvGrpSpPr/>
          <p:nvPr/>
        </p:nvGrpSpPr>
        <p:grpSpPr>
          <a:xfrm>
            <a:off x="0" y="1025111"/>
            <a:ext cx="9400478" cy="945856"/>
            <a:chOff x="-57777" y="1768820"/>
            <a:chExt cx="13587258" cy="1418785"/>
          </a:xfrm>
        </p:grpSpPr>
        <p:grpSp>
          <p:nvGrpSpPr>
            <p:cNvPr id="17" name="Group 2">
              <a:extLst>
                <a:ext uri="{FF2B5EF4-FFF2-40B4-BE49-F238E27FC236}">
                  <a16:creationId xmlns:a16="http://schemas.microsoft.com/office/drawing/2014/main" id="{10639648-B284-A535-7DCB-1082C3D8291B}"/>
                </a:ext>
              </a:extLst>
            </p:cNvPr>
            <p:cNvGrpSpPr/>
            <p:nvPr/>
          </p:nvGrpSpPr>
          <p:grpSpPr>
            <a:xfrm>
              <a:off x="-57777" y="1768820"/>
              <a:ext cx="13587258" cy="1418785"/>
              <a:chOff x="0" y="-38100"/>
              <a:chExt cx="3578537" cy="373672"/>
            </a:xfrm>
          </p:grpSpPr>
          <p:sp>
            <p:nvSpPr>
              <p:cNvPr id="19" name="Freeform 3">
                <a:extLst>
                  <a:ext uri="{FF2B5EF4-FFF2-40B4-BE49-F238E27FC236}">
                    <a16:creationId xmlns:a16="http://schemas.microsoft.com/office/drawing/2014/main" id="{4C23B930-70CB-280B-5ECA-D8EF08F56D45}"/>
                  </a:ext>
                </a:extLst>
              </p:cNvPr>
              <p:cNvSpPr/>
              <p:nvPr/>
            </p:nvSpPr>
            <p:spPr>
              <a:xfrm>
                <a:off x="0" y="0"/>
                <a:ext cx="3578537" cy="335572"/>
              </a:xfrm>
              <a:custGeom>
                <a:avLst/>
                <a:gdLst/>
                <a:ahLst/>
                <a:cxnLst/>
                <a:rect l="l" t="t" r="r" b="b"/>
                <a:pathLst>
                  <a:path w="3578537" h="335572">
                    <a:moveTo>
                      <a:pt x="0" y="0"/>
                    </a:moveTo>
                    <a:lnTo>
                      <a:pt x="3578537" y="0"/>
                    </a:lnTo>
                    <a:lnTo>
                      <a:pt x="3578537" y="335572"/>
                    </a:lnTo>
                    <a:lnTo>
                      <a:pt x="0" y="335572"/>
                    </a:lnTo>
                    <a:close/>
                  </a:path>
                </a:pathLst>
              </a:custGeom>
              <a:solidFill>
                <a:srgbClr val="E3DED5"/>
              </a:solidFill>
              <a:ln>
                <a:solidFill/>
              </a:ln>
            </p:spPr>
            <p:txBody>
              <a:bodyPr wrap="square"/>
              <a:lstStyle/>
              <a:p>
                <a:endParaRPr lang="en-US" sz="1200"/>
              </a:p>
            </p:txBody>
          </p:sp>
          <p:sp>
            <p:nvSpPr>
              <p:cNvPr id="20" name="TextBox 4">
                <a:extLst>
                  <a:ext uri="{FF2B5EF4-FFF2-40B4-BE49-F238E27FC236}">
                    <a16:creationId xmlns:a16="http://schemas.microsoft.com/office/drawing/2014/main" id="{FDAB9003-8F87-FC7E-5EBB-D1215DB5C067}"/>
                  </a:ext>
                </a:extLst>
              </p:cNvPr>
              <p:cNvSpPr txBox="1"/>
              <p:nvPr/>
            </p:nvSpPr>
            <p:spPr>
              <a:xfrm>
                <a:off x="0" y="-38100"/>
                <a:ext cx="3578537" cy="373672"/>
              </a:xfrm>
              <a:prstGeom prst="rect">
                <a:avLst/>
              </a:prstGeom>
              <a:ln>
                <a:noFill/>
              </a:ln>
            </p:spPr>
            <p:txBody>
              <a:bodyPr wrap="square" lIns="33867" tIns="33867" rIns="33867" bIns="33867" rtlCol="0" anchor="ctr"/>
              <a:lstStyle/>
              <a:p>
                <a:pPr algn="ctr">
                  <a:lnSpc>
                    <a:spcPts val="1667"/>
                  </a:lnSpc>
                </a:pPr>
                <a:endParaRPr sz="1200"/>
              </a:p>
            </p:txBody>
          </p:sp>
        </p:grpSp>
        <p:sp>
          <p:nvSpPr>
            <p:cNvPr id="18" name="TextBox 11">
              <a:extLst>
                <a:ext uri="{FF2B5EF4-FFF2-40B4-BE49-F238E27FC236}">
                  <a16:creationId xmlns:a16="http://schemas.microsoft.com/office/drawing/2014/main" id="{1C832C50-F1C1-72E8-5C1A-44F1326BFAF2}"/>
                </a:ext>
              </a:extLst>
            </p:cNvPr>
            <p:cNvSpPr txBox="1"/>
            <p:nvPr/>
          </p:nvSpPr>
          <p:spPr>
            <a:xfrm>
              <a:off x="242709" y="1892368"/>
              <a:ext cx="12986286" cy="1173112"/>
            </a:xfrm>
            <a:prstGeom prst="rect">
              <a:avLst/>
            </a:prstGeom>
            <a:ln>
              <a:noFill/>
            </a:ln>
          </p:spPr>
          <p:txBody>
            <a:bodyPr wrap="square" lIns="0" tIns="0" rIns="0" bIns="0" rtlCol="0" anchor="t">
              <a:spAutoFit/>
            </a:bodyPr>
            <a:lstStyle/>
            <a:p>
              <a:pPr algn="just">
                <a:lnSpc>
                  <a:spcPts val="3150"/>
                </a:lnSpc>
                <a:spcBef>
                  <a:spcPct val="0"/>
                </a:spcBef>
              </a:pPr>
              <a:r>
                <a:rPr lang="en-US" b="1" dirty="0">
                  <a:solidFill>
                    <a:srgbClr val="3E3D42"/>
                  </a:solidFill>
                  <a:latin typeface="Aptos"/>
                  <a:ea typeface="Canva Sans Bold"/>
                  <a:cs typeface="Canva Sans Bold"/>
                  <a:sym typeface="Canva Sans Bold"/>
                </a:rPr>
                <a:t>Retrospective review of a Schwartz Rounds service for a veterinary team (Martin, 2024)</a:t>
              </a:r>
            </a:p>
          </p:txBody>
        </p:sp>
      </p:grpSp>
      <p:pic>
        <p:nvPicPr>
          <p:cNvPr id="4" name="Picture 3">
            <a:extLst>
              <a:ext uri="{FF2B5EF4-FFF2-40B4-BE49-F238E27FC236}">
                <a16:creationId xmlns:a16="http://schemas.microsoft.com/office/drawing/2014/main" id="{363496E2-2948-9E30-8EA7-B1A0E1C33AEE}"/>
              </a:ext>
            </a:extLst>
          </p:cNvPr>
          <p:cNvPicPr>
            <a:picLocks noChangeAspect="1"/>
          </p:cNvPicPr>
          <p:nvPr/>
        </p:nvPicPr>
        <p:blipFill>
          <a:blip r:embed="rId4"/>
          <a:stretch>
            <a:fillRect/>
          </a:stretch>
        </p:blipFill>
        <p:spPr>
          <a:xfrm>
            <a:off x="-4148" y="5315876"/>
            <a:ext cx="3136135" cy="1560565"/>
          </a:xfrm>
          <a:prstGeom prst="rect">
            <a:avLst/>
          </a:prstGeom>
        </p:spPr>
      </p:pic>
      <p:pic>
        <p:nvPicPr>
          <p:cNvPr id="6" name="Picture 5">
            <a:extLst>
              <a:ext uri="{FF2B5EF4-FFF2-40B4-BE49-F238E27FC236}">
                <a16:creationId xmlns:a16="http://schemas.microsoft.com/office/drawing/2014/main" id="{ADACC002-47AA-92A5-9C17-CA32AAE05418}"/>
              </a:ext>
            </a:extLst>
          </p:cNvPr>
          <p:cNvPicPr>
            <a:picLocks noChangeAspect="1"/>
          </p:cNvPicPr>
          <p:nvPr/>
        </p:nvPicPr>
        <p:blipFill>
          <a:blip r:embed="rId5"/>
          <a:stretch>
            <a:fillRect/>
          </a:stretch>
        </p:blipFill>
        <p:spPr>
          <a:xfrm>
            <a:off x="9055865" y="242235"/>
            <a:ext cx="2939234" cy="1877844"/>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4EFE7"/>
        </a:solidFill>
        <a:effectLst/>
      </p:bgPr>
    </p:bg>
    <p:spTree>
      <p:nvGrpSpPr>
        <p:cNvPr id="1" name=""/>
        <p:cNvGrpSpPr/>
        <p:nvPr/>
      </p:nvGrpSpPr>
      <p:grpSpPr>
        <a:xfrm>
          <a:off x="0" y="0"/>
          <a:ext cx="0" cy="0"/>
          <a:chOff x="0" y="0"/>
          <a:chExt cx="0" cy="0"/>
        </a:xfrm>
      </p:grpSpPr>
      <p:sp>
        <p:nvSpPr>
          <p:cNvPr id="2" name="TextBox 2"/>
          <p:cNvSpPr txBox="1"/>
          <p:nvPr/>
        </p:nvSpPr>
        <p:spPr>
          <a:xfrm>
            <a:off x="685800" y="228600"/>
            <a:ext cx="10789920" cy="675762"/>
          </a:xfrm>
          <a:prstGeom prst="rect">
            <a:avLst/>
          </a:prstGeom>
          <a:ln>
            <a:noFill/>
          </a:ln>
        </p:spPr>
        <p:txBody>
          <a:bodyPr wrap="square" lIns="0" tIns="0" rIns="0" bIns="0" rtlCol="0" anchor="t">
            <a:spAutoFit/>
          </a:bodyPr>
          <a:lstStyle/>
          <a:p>
            <a:pPr algn="l">
              <a:lnSpc>
                <a:spcPts val="6067"/>
              </a:lnSpc>
            </a:pPr>
            <a:r>
              <a:rPr lang="en-US" sz="3000" b="0" i="0">
                <a:solidFill>
                  <a:srgbClr val="3E3D42"/>
                </a:solidFill>
                <a:latin typeface="Georgia"/>
                <a:ea typeface="Canva Sans Bold"/>
                <a:cs typeface="Canva Sans Bold"/>
                <a:sym typeface="Canva Sans Bold"/>
              </a:rPr>
              <a:t>Qualitative Research</a:t>
            </a:r>
          </a:p>
        </p:txBody>
      </p:sp>
      <p:grpSp>
        <p:nvGrpSpPr>
          <p:cNvPr id="7" name="Group 2">
            <a:extLst>
              <a:ext uri="{FF2B5EF4-FFF2-40B4-BE49-F238E27FC236}">
                <a16:creationId xmlns:a16="http://schemas.microsoft.com/office/drawing/2014/main" id="{2BD2F7CC-9629-0C20-2B6D-46931DE978ED}"/>
              </a:ext>
            </a:extLst>
          </p:cNvPr>
          <p:cNvGrpSpPr/>
          <p:nvPr/>
        </p:nvGrpSpPr>
        <p:grpSpPr>
          <a:xfrm>
            <a:off x="0" y="1027910"/>
            <a:ext cx="7289800" cy="945857"/>
            <a:chOff x="0" y="-38100"/>
            <a:chExt cx="3578537" cy="373672"/>
          </a:xfrm>
        </p:grpSpPr>
        <p:sp>
          <p:nvSpPr>
            <p:cNvPr id="8" name="Freeform 3">
              <a:extLst>
                <a:ext uri="{FF2B5EF4-FFF2-40B4-BE49-F238E27FC236}">
                  <a16:creationId xmlns:a16="http://schemas.microsoft.com/office/drawing/2014/main" id="{BBFB1A1E-2E48-C9CB-1E35-40321D71243F}"/>
                </a:ext>
              </a:extLst>
            </p:cNvPr>
            <p:cNvSpPr/>
            <p:nvPr/>
          </p:nvSpPr>
          <p:spPr>
            <a:xfrm>
              <a:off x="0" y="0"/>
              <a:ext cx="3578537" cy="335572"/>
            </a:xfrm>
            <a:custGeom>
              <a:avLst/>
              <a:gdLst/>
              <a:ahLst/>
              <a:cxnLst/>
              <a:rect l="l" t="t" r="r" b="b"/>
              <a:pathLst>
                <a:path w="3578537" h="335572">
                  <a:moveTo>
                    <a:pt x="0" y="0"/>
                  </a:moveTo>
                  <a:lnTo>
                    <a:pt x="3578537" y="0"/>
                  </a:lnTo>
                  <a:lnTo>
                    <a:pt x="3578537" y="335572"/>
                  </a:lnTo>
                  <a:lnTo>
                    <a:pt x="0" y="335572"/>
                  </a:lnTo>
                  <a:close/>
                </a:path>
              </a:pathLst>
            </a:custGeom>
            <a:solidFill>
              <a:srgbClr val="E3DED5"/>
            </a:solidFill>
            <a:ln>
              <a:solidFill/>
            </a:ln>
          </p:spPr>
          <p:txBody>
            <a:bodyPr wrap="square"/>
            <a:lstStyle/>
            <a:p>
              <a:endParaRPr lang="en-US" sz="1200"/>
            </a:p>
          </p:txBody>
        </p:sp>
        <p:sp>
          <p:nvSpPr>
            <p:cNvPr id="9" name="TextBox 4">
              <a:extLst>
                <a:ext uri="{FF2B5EF4-FFF2-40B4-BE49-F238E27FC236}">
                  <a16:creationId xmlns:a16="http://schemas.microsoft.com/office/drawing/2014/main" id="{47A2744A-FC0D-B27C-AACD-F50FC7773A44}"/>
                </a:ext>
              </a:extLst>
            </p:cNvPr>
            <p:cNvSpPr txBox="1"/>
            <p:nvPr/>
          </p:nvSpPr>
          <p:spPr>
            <a:xfrm>
              <a:off x="0" y="-38100"/>
              <a:ext cx="3578537" cy="373672"/>
            </a:xfrm>
            <a:prstGeom prst="rect">
              <a:avLst/>
            </a:prstGeom>
            <a:ln>
              <a:noFill/>
            </a:ln>
          </p:spPr>
          <p:txBody>
            <a:bodyPr wrap="square" lIns="33867" tIns="33867" rIns="33867" bIns="33867" rtlCol="0" anchor="ctr"/>
            <a:lstStyle/>
            <a:p>
              <a:pPr algn="ctr">
                <a:lnSpc>
                  <a:spcPts val="1667"/>
                </a:lnSpc>
              </a:pPr>
              <a:endParaRPr sz="1200"/>
            </a:p>
          </p:txBody>
        </p:sp>
      </p:grpSp>
      <p:sp>
        <p:nvSpPr>
          <p:cNvPr id="10" name="TextBox 6">
            <a:extLst>
              <a:ext uri="{FF2B5EF4-FFF2-40B4-BE49-F238E27FC236}">
                <a16:creationId xmlns:a16="http://schemas.microsoft.com/office/drawing/2014/main" id="{89A9361B-83D6-21CB-5A7C-110927B2DE07}"/>
              </a:ext>
            </a:extLst>
          </p:cNvPr>
          <p:cNvSpPr txBox="1"/>
          <p:nvPr/>
        </p:nvSpPr>
        <p:spPr>
          <a:xfrm>
            <a:off x="97249" y="1167855"/>
            <a:ext cx="7471951" cy="692497"/>
          </a:xfrm>
          <a:prstGeom prst="rect">
            <a:avLst/>
          </a:prstGeom>
          <a:ln>
            <a:noFill/>
          </a:ln>
        </p:spPr>
        <p:txBody>
          <a:bodyPr wrap="square" lIns="0" tIns="0" rIns="0" bIns="0" rtlCol="0" anchor="t">
            <a:spAutoFit/>
          </a:bodyPr>
          <a:lstStyle/>
          <a:p>
            <a:pPr algn="l">
              <a:lnSpc>
                <a:spcPct val="100000"/>
              </a:lnSpc>
              <a:spcBef>
                <a:spcPct val="0"/>
              </a:spcBef>
              <a:spcAft>
                <a:spcPts val="0"/>
              </a:spcAft>
            </a:pPr>
            <a:r>
              <a:rPr lang="en-US" sz="1350" b="1" dirty="0">
                <a:solidFill>
                  <a:srgbClr val="007E80"/>
                </a:solidFill>
                <a:latin typeface="Aptos"/>
                <a:ea typeface="Martel Sans Bold"/>
                <a:cs typeface="Martel Sans Bold"/>
                <a:sym typeface="Martel Sans Bold"/>
              </a:rPr>
              <a:t>Good support for vet Schwartz Rounds program in evaluation surveys</a:t>
            </a:r>
          </a:p>
          <a:p>
            <a:pPr marL="304815" indent="-304815">
              <a:lnSpc>
                <a:spcPct val="100000"/>
              </a:lnSpc>
              <a:spcBef>
                <a:spcPct val="0"/>
              </a:spcBef>
              <a:spcAft>
                <a:spcPts val="0"/>
              </a:spcAft>
              <a:buFont typeface="Arial" panose="020B0604020202020204" pitchFamily="34" charset="0"/>
              <a:buChar char="•"/>
            </a:pPr>
            <a:r>
              <a:rPr lang="en-US" sz="1350" b="1" dirty="0">
                <a:solidFill>
                  <a:srgbClr val="007E80"/>
                </a:solidFill>
                <a:latin typeface="Aptos"/>
                <a:ea typeface="Martel Sans Bold"/>
                <a:cs typeface="Martel Sans Bold"/>
                <a:sym typeface="Martel Sans Bold"/>
              </a:rPr>
              <a:t>Lack of qualitative insight from these surveys . . .</a:t>
            </a:r>
          </a:p>
          <a:p>
            <a:pPr>
              <a:lnSpc>
                <a:spcPct val="100000"/>
              </a:lnSpc>
              <a:spcBef>
                <a:spcPct val="0"/>
              </a:spcBef>
              <a:spcAft>
                <a:spcPts val="0"/>
              </a:spcAft>
            </a:pPr>
            <a:endParaRPr lang="en-US" b="1" dirty="0">
              <a:solidFill>
                <a:srgbClr val="234F59"/>
              </a:solidFill>
              <a:latin typeface="Martel Sans Bold"/>
              <a:ea typeface="Martel Sans Bold"/>
              <a:cs typeface="Martel Sans Bold"/>
              <a:sym typeface="Martel Sans Bold"/>
            </a:endParaRPr>
          </a:p>
        </p:txBody>
      </p:sp>
      <p:sp>
        <p:nvSpPr>
          <p:cNvPr id="6" name="TextBox 6"/>
          <p:cNvSpPr txBox="1"/>
          <p:nvPr/>
        </p:nvSpPr>
        <p:spPr>
          <a:xfrm>
            <a:off x="309626" y="2463672"/>
            <a:ext cx="6980174" cy="3185487"/>
          </a:xfrm>
          <a:prstGeom prst="rect">
            <a:avLst/>
          </a:prstGeom>
          <a:ln>
            <a:noFill/>
          </a:ln>
        </p:spPr>
        <p:txBody>
          <a:bodyPr wrap="square" lIns="0" tIns="0" rIns="0" bIns="0" rtlCol="0" anchor="t">
            <a:spAutoFit/>
          </a:bodyPr>
          <a:lstStyle/>
          <a:p>
            <a:pPr>
              <a:lnSpc>
                <a:spcPct val="100000"/>
              </a:lnSpc>
              <a:spcBef>
                <a:spcPct val="0"/>
              </a:spcBef>
              <a:spcAft>
                <a:spcPts val="0"/>
              </a:spcAft>
            </a:pPr>
            <a:endParaRPr lang="en-US" sz="2800" b="1" dirty="0">
              <a:solidFill>
                <a:srgbClr val="234F59"/>
              </a:solidFill>
              <a:latin typeface="Martel Sans Bold"/>
              <a:ea typeface="Martel Sans Bold"/>
              <a:cs typeface="Martel Sans Bold"/>
              <a:sym typeface="Martel Sans Bold"/>
            </a:endParaRPr>
          </a:p>
          <a:p>
            <a:pPr>
              <a:lnSpc>
                <a:spcPct val="100000"/>
              </a:lnSpc>
              <a:spcBef>
                <a:spcPct val="0"/>
              </a:spcBef>
              <a:spcAft>
                <a:spcPts val="0"/>
              </a:spcAft>
            </a:pPr>
            <a:r>
              <a:rPr lang="en-US" sz="2000" b="1" u="sng" dirty="0">
                <a:solidFill>
                  <a:srgbClr val="3E3D42"/>
                </a:solidFill>
                <a:latin typeface="Aptos"/>
                <a:ea typeface="Martel Sans Bold"/>
                <a:cs typeface="Martel Sans Bold"/>
                <a:sym typeface="Martel Sans Bold"/>
              </a:rPr>
              <a:t>Research Objectives;</a:t>
            </a:r>
          </a:p>
          <a:p>
            <a:pPr>
              <a:lnSpc>
                <a:spcPct val="100000"/>
              </a:lnSpc>
              <a:spcBef>
                <a:spcPct val="0"/>
              </a:spcBef>
              <a:spcAft>
                <a:spcPts val="0"/>
              </a:spcAft>
            </a:pPr>
            <a:endParaRPr lang="en-US" sz="2800" b="1" dirty="0">
              <a:solidFill>
                <a:srgbClr val="234F59"/>
              </a:solidFill>
              <a:latin typeface="Martel Sans Bold"/>
              <a:ea typeface="Martel Sans Bold"/>
              <a:cs typeface="Martel Sans Bold"/>
              <a:sym typeface="Martel Sans Bold"/>
            </a:endParaRPr>
          </a:p>
          <a:p>
            <a:pPr marL="342917" indent="-342917">
              <a:lnSpc>
                <a:spcPct val="100000"/>
              </a:lnSpc>
              <a:spcBef>
                <a:spcPct val="0"/>
              </a:spcBef>
              <a:spcAft>
                <a:spcPts val="0"/>
              </a:spcAft>
              <a:buFont typeface="+mj-lt"/>
              <a:buAutoNum type="arabicPeriod"/>
            </a:pPr>
            <a:r>
              <a:rPr lang="en-US" sz="2000" b="1" dirty="0">
                <a:solidFill>
                  <a:srgbClr val="3E3D42"/>
                </a:solidFill>
                <a:latin typeface="Aptos"/>
                <a:ea typeface="Martel Sans Bold"/>
                <a:cs typeface="Martel Sans Bold"/>
                <a:sym typeface="Martel Sans Bold"/>
              </a:rPr>
              <a:t>In what ways does attendance at Schwartz Rounds sessions </a:t>
            </a:r>
            <a:r>
              <a:rPr lang="en-US" sz="2000" b="1" u="sng" dirty="0">
                <a:solidFill>
                  <a:srgbClr val="3E3D42"/>
                </a:solidFill>
                <a:latin typeface="Aptos"/>
                <a:ea typeface="Martel Sans Bold"/>
                <a:cs typeface="Martel Sans Bold"/>
                <a:sym typeface="Martel Sans Bold"/>
              </a:rPr>
              <a:t>impact the experience </a:t>
            </a:r>
            <a:r>
              <a:rPr lang="en-US" sz="2000" b="1" dirty="0">
                <a:solidFill>
                  <a:srgbClr val="3E3D42"/>
                </a:solidFill>
                <a:latin typeface="Aptos"/>
                <a:ea typeface="Martel Sans Bold"/>
                <a:cs typeface="Martel Sans Bold"/>
                <a:sym typeface="Martel Sans Bold"/>
              </a:rPr>
              <a:t>of veterinary professionals working in clinical practice?</a:t>
            </a:r>
          </a:p>
          <a:p>
            <a:pPr marL="342917" indent="-342917">
              <a:lnSpc>
                <a:spcPct val="100000"/>
              </a:lnSpc>
              <a:spcBef>
                <a:spcPct val="0"/>
              </a:spcBef>
              <a:spcAft>
                <a:spcPts val="0"/>
              </a:spcAft>
              <a:buFont typeface="+mj-lt"/>
              <a:buAutoNum type="arabicPeriod"/>
            </a:pPr>
            <a:endParaRPr lang="en-US" sz="1100" b="1" dirty="0">
              <a:solidFill>
                <a:srgbClr val="234F59"/>
              </a:solidFill>
              <a:latin typeface="Martel Sans Bold"/>
              <a:ea typeface="Martel Sans Bold"/>
              <a:cs typeface="Martel Sans Bold"/>
              <a:sym typeface="Martel Sans Bold"/>
            </a:endParaRPr>
          </a:p>
          <a:p>
            <a:pPr marL="342917" indent="-342917">
              <a:lnSpc>
                <a:spcPct val="100000"/>
              </a:lnSpc>
              <a:spcBef>
                <a:spcPct val="0"/>
              </a:spcBef>
              <a:spcAft>
                <a:spcPts val="0"/>
              </a:spcAft>
              <a:buFont typeface="+mj-lt"/>
              <a:buAutoNum type="arabicPeriod"/>
            </a:pPr>
            <a:r>
              <a:rPr lang="en-US" sz="2000" b="1" dirty="0">
                <a:solidFill>
                  <a:srgbClr val="3E3D42"/>
                </a:solidFill>
                <a:latin typeface="Aptos"/>
                <a:ea typeface="Martel Sans Bold"/>
                <a:cs typeface="Martel Sans Bold"/>
                <a:sym typeface="Martel Sans Bold"/>
              </a:rPr>
              <a:t>Are the proven benefits of the Schwartz Rounds program in </a:t>
            </a:r>
            <a:r>
              <a:rPr lang="en-US" sz="2000" b="1" u="sng" dirty="0">
                <a:solidFill>
                  <a:srgbClr val="3E3D42"/>
                </a:solidFill>
                <a:latin typeface="Aptos"/>
                <a:ea typeface="Martel Sans Bold"/>
                <a:cs typeface="Martel Sans Bold"/>
                <a:sym typeface="Martel Sans Bold"/>
              </a:rPr>
              <a:t>human healthcare translatable to those working in the veterinary profession</a:t>
            </a:r>
            <a:r>
              <a:rPr lang="en-US" sz="2000" b="1" dirty="0">
                <a:solidFill>
                  <a:srgbClr val="3E3D42"/>
                </a:solidFill>
                <a:latin typeface="Aptos"/>
                <a:ea typeface="Martel Sans Bold"/>
                <a:cs typeface="Martel Sans Bold"/>
                <a:sym typeface="Martel Sans Bold"/>
              </a:rPr>
              <a:t>?</a:t>
            </a:r>
          </a:p>
        </p:txBody>
      </p:sp>
      <p:sp>
        <p:nvSpPr>
          <p:cNvPr id="15" name="Magnolia title accent"/>
          <p:cNvSpPr/>
          <p:nvPr/>
        </p:nvSpPr>
        <p:spPr>
          <a:xfrm>
            <a:off x="685800" y="877824"/>
            <a:ext cx="502920" cy="22860"/>
          </a:xfrm>
          <a:prstGeom prst="rect">
            <a:avLst/>
          </a:prstGeom>
          <a:solidFill>
            <a:srgbClr val="00A5A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Magnolia page number"/>
          <p:cNvSpPr txBox="1"/>
          <p:nvPr/>
        </p:nvSpPr>
        <p:spPr>
          <a:xfrm>
            <a:off x="11521440" y="6510528"/>
            <a:ext cx="320040" cy="182880"/>
          </a:xfrm>
          <a:prstGeom prst="rect">
            <a:avLst/>
          </a:prstGeom>
          <a:noFill/>
        </p:spPr>
        <p:txBody>
          <a:bodyPr wrap="square" lIns="0" tIns="0" rIns="0" bIns="0">
            <a:spAutoFit/>
          </a:bodyPr>
          <a:lstStyle/>
          <a:p>
            <a:pPr algn="r"/>
            <a:r>
              <a:rPr sz="800" b="1">
                <a:solidFill>
                  <a:srgbClr val="00A5A5"/>
                </a:solidFill>
                <a:latin typeface="Aptos"/>
              </a:rPr>
              <a:t>17</a:t>
            </a:r>
          </a:p>
        </p:txBody>
      </p:sp>
      <p:pic>
        <p:nvPicPr>
          <p:cNvPr id="17" name="Vet Record cover" descr="vet-record-cover.png"/>
          <p:cNvPicPr>
            <a:picLocks noChangeAspect="1"/>
          </p:cNvPicPr>
          <p:nvPr/>
        </p:nvPicPr>
        <p:blipFill>
          <a:blip r:embed="rId3"/>
          <a:stretch>
            <a:fillRect/>
          </a:stretch>
        </p:blipFill>
        <p:spPr>
          <a:xfrm>
            <a:off x="8065008" y="1115568"/>
            <a:ext cx="3401568" cy="4809744"/>
          </a:xfrm>
          <a:prstGeom prst="rect">
            <a:avLst/>
          </a:prstGeom>
          <a:ln>
            <a:noFill/>
          </a:ln>
        </p:spPr>
      </p:pic>
      <p:sp>
        <p:nvSpPr>
          <p:cNvPr id="18" name="TextBox 17"/>
          <p:cNvSpPr txBox="1"/>
          <p:nvPr/>
        </p:nvSpPr>
        <p:spPr>
          <a:xfrm>
            <a:off x="8065008" y="6007608"/>
            <a:ext cx="3401568" cy="256032"/>
          </a:xfrm>
          <a:prstGeom prst="rect">
            <a:avLst/>
          </a:prstGeom>
          <a:noFill/>
          <a:ln>
            <a:noFill/>
          </a:ln>
        </p:spPr>
        <p:txBody>
          <a:bodyPr wrap="square" lIns="0" tIns="0" rIns="0" bIns="0">
            <a:spAutoFit/>
          </a:bodyPr>
          <a:lstStyle/>
          <a:p>
            <a:pPr>
              <a:lnSpc>
                <a:spcPct val="100000"/>
              </a:lnSpc>
              <a:spcAft>
                <a:spcPts val="0"/>
              </a:spcAft>
            </a:pPr>
            <a:r>
              <a:rPr sz="1050" b="0">
                <a:solidFill>
                  <a:srgbClr val="7C8886"/>
                </a:solidFill>
                <a:latin typeface="Aptos"/>
              </a:rPr>
              <a:t>Published May 2026</a:t>
            </a:r>
          </a:p>
        </p:txBody>
      </p:sp>
    </p:spTree>
    <p:extLst>
      <p:ext uri="{BB962C8B-B14F-4D97-AF65-F5344CB8AC3E}">
        <p14:creationId xmlns:p14="http://schemas.microsoft.com/office/powerpoint/2010/main" val="381657192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4EFE7"/>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39AE931-FCC5-439E-8E90-51400B5F8AFB}"/>
              </a:ext>
            </a:extLst>
          </p:cNvPr>
          <p:cNvSpPr>
            <a:spLocks noGrp="1"/>
          </p:cNvSpPr>
          <p:nvPr/>
        </p:nvSpPr>
        <p:spPr>
          <a:xfrm>
            <a:off x="619125" y="1582237"/>
            <a:ext cx="9334500" cy="342900"/>
          </a:xfrm>
          <a:prstGeom prst="rect">
            <a:avLst/>
          </a:prstGeom>
          <a:noFill/>
          <a:ln w="0">
            <a:noFill/>
            <a:prstDash val="solid"/>
          </a:ln>
        </p:spPr>
        <p:txBody>
          <a:bodyPr wrap="square" lIns="0" tIns="0" rIns="0" bIns="0" anchor="t">
            <a:normAutofit fontScale="95493"/>
          </a:bodyPr>
          <a:lstStyle/>
          <a:p>
            <a:pPr algn="r">
              <a:lnSpc>
                <a:spcPct val="105000"/>
              </a:lnSpc>
              <a:buNone/>
              <a:defRPr sz="1650" b="0" i="0">
                <a:solidFill>
                  <a:srgbClr val="5B585C"/>
                </a:solidFill>
                <a:latin typeface="Aptos"/>
                <a:ea typeface="Aptos"/>
                <a:cs typeface="Aptos"/>
              </a:defRPr>
            </a:pPr>
            <a:r>
              <a:rPr lang="en-GB" sz="1650" b="0" i="0" dirty="0">
                <a:solidFill>
                  <a:srgbClr val="5B585C"/>
                </a:solidFill>
                <a:latin typeface="Aptos"/>
                <a:ea typeface="Aptos"/>
                <a:cs typeface="Aptos"/>
              </a:rPr>
              <a:t>Campbell &amp; Ormandy 2026</a:t>
            </a:r>
            <a:endParaRPr sz="1650" b="0" i="0" dirty="0">
              <a:solidFill>
                <a:srgbClr val="5B585C"/>
              </a:solidFill>
              <a:latin typeface="Aptos"/>
              <a:ea typeface="Aptos"/>
              <a:cs typeface="Aptos"/>
            </a:endParaRPr>
          </a:p>
        </p:txBody>
      </p:sp>
      <p:sp>
        <p:nvSpPr>
          <p:cNvPr id="3" name="Straight Connector 2">
            <a:extLst>
              <a:ext uri="{FF2B5EF4-FFF2-40B4-BE49-F238E27FC236}">
                <a16:creationId xmlns:a16="http://schemas.microsoft.com/office/drawing/2014/main" id="{A7EE0054-293E-4A9B-A412-A9CB33B83C78}"/>
              </a:ext>
            </a:extLst>
          </p:cNvPr>
          <p:cNvSpPr>
            <a:spLocks noGrp="1"/>
          </p:cNvSpPr>
          <p:nvPr/>
        </p:nvSpPr>
        <p:spPr>
          <a:xfrm>
            <a:off x="952500" y="2394729"/>
            <a:ext cx="9810750" cy="0"/>
          </a:xfrm>
          <a:prstGeom prst="line">
            <a:avLst/>
          </a:prstGeom>
          <a:noFill/>
          <a:ln w="19050">
            <a:solidFill>
              <a:srgbClr val="B7C6C3"/>
            </a:solidFill>
            <a:prstDash val="solid"/>
          </a:ln>
        </p:spPr>
        <p:txBody>
          <a:bodyPr/>
          <a:lstStyle/>
          <a:p>
            <a:endParaRPr lang="en-GB"/>
          </a:p>
        </p:txBody>
      </p:sp>
      <p:sp>
        <p:nvSpPr>
          <p:cNvPr id="4" name="Oval 3">
            <a:extLst>
              <a:ext uri="{FF2B5EF4-FFF2-40B4-BE49-F238E27FC236}">
                <a16:creationId xmlns:a16="http://schemas.microsoft.com/office/drawing/2014/main" id="{095CBC75-2054-4359-A345-4C907A80A520}"/>
              </a:ext>
            </a:extLst>
          </p:cNvPr>
          <p:cNvSpPr>
            <a:spLocks noGrp="1"/>
          </p:cNvSpPr>
          <p:nvPr/>
        </p:nvSpPr>
        <p:spPr>
          <a:xfrm>
            <a:off x="1752600" y="1994679"/>
            <a:ext cx="800100" cy="800100"/>
          </a:xfrm>
          <a:prstGeom prst="ellipse">
            <a:avLst/>
          </a:prstGeom>
          <a:solidFill>
            <a:srgbClr val="F4EFE7"/>
          </a:solidFill>
          <a:ln w="19050">
            <a:solidFill>
              <a:srgbClr val="A99B8D"/>
            </a:solidFill>
            <a:prstDash val="solid"/>
          </a:ln>
        </p:spPr>
        <p:txBody>
          <a:bodyPr/>
          <a:lstStyle/>
          <a:p>
            <a:endParaRPr lang="en-GB"/>
          </a:p>
        </p:txBody>
      </p:sp>
      <p:sp>
        <p:nvSpPr>
          <p:cNvPr id="5" name="Rectangle 4">
            <a:extLst>
              <a:ext uri="{FF2B5EF4-FFF2-40B4-BE49-F238E27FC236}">
                <a16:creationId xmlns:a16="http://schemas.microsoft.com/office/drawing/2014/main" id="{A32269B6-5E8F-4234-AE49-C66721624891}"/>
              </a:ext>
            </a:extLst>
          </p:cNvPr>
          <p:cNvSpPr>
            <a:spLocks noGrp="1"/>
          </p:cNvSpPr>
          <p:nvPr/>
        </p:nvSpPr>
        <p:spPr>
          <a:xfrm>
            <a:off x="1704975" y="2213754"/>
            <a:ext cx="895350" cy="323850"/>
          </a:xfrm>
          <a:prstGeom prst="rect">
            <a:avLst/>
          </a:prstGeom>
          <a:noFill/>
          <a:ln w="0">
            <a:noFill/>
            <a:prstDash val="solid"/>
          </a:ln>
        </p:spPr>
        <p:txBody>
          <a:bodyPr wrap="square" lIns="0" tIns="0" rIns="0" bIns="0" anchor="ctr">
            <a:normAutofit/>
          </a:bodyPr>
          <a:lstStyle/>
          <a:p>
            <a:pPr algn="ctr">
              <a:lnSpc>
                <a:spcPct val="105000"/>
              </a:lnSpc>
              <a:buNone/>
              <a:defRPr sz="1875" b="1" i="0">
                <a:solidFill>
                  <a:srgbClr val="3E3D42"/>
                </a:solidFill>
                <a:latin typeface="Aptos"/>
                <a:ea typeface="Aptos"/>
                <a:cs typeface="Aptos"/>
              </a:defRPr>
            </a:pPr>
            <a:r>
              <a:rPr lang="en-GB" sz="1875" b="1" i="0">
                <a:solidFill>
                  <a:srgbClr val="3E3D42"/>
                </a:solidFill>
                <a:latin typeface="Aptos"/>
                <a:ea typeface="Aptos"/>
                <a:cs typeface="Aptos"/>
              </a:rPr>
              <a:t>1</a:t>
            </a:r>
            <a:endParaRPr sz="1875" b="1" i="0">
              <a:solidFill>
                <a:srgbClr val="3E3D42"/>
              </a:solidFill>
              <a:latin typeface="Aptos"/>
              <a:ea typeface="Aptos"/>
              <a:cs typeface="Aptos"/>
            </a:endParaRPr>
          </a:p>
        </p:txBody>
      </p:sp>
      <p:sp>
        <p:nvSpPr>
          <p:cNvPr id="6" name="Rectangle 5">
            <a:extLst>
              <a:ext uri="{FF2B5EF4-FFF2-40B4-BE49-F238E27FC236}">
                <a16:creationId xmlns:a16="http://schemas.microsoft.com/office/drawing/2014/main" id="{8905DC84-1541-4EEC-992B-A9945F676075}"/>
              </a:ext>
            </a:extLst>
          </p:cNvPr>
          <p:cNvSpPr>
            <a:spLocks noGrp="1"/>
          </p:cNvSpPr>
          <p:nvPr/>
        </p:nvSpPr>
        <p:spPr>
          <a:xfrm>
            <a:off x="628650" y="3166254"/>
            <a:ext cx="3048000" cy="381000"/>
          </a:xfrm>
          <a:prstGeom prst="rect">
            <a:avLst/>
          </a:prstGeom>
          <a:noFill/>
          <a:ln w="0">
            <a:noFill/>
            <a:prstDash val="solid"/>
          </a:ln>
        </p:spPr>
        <p:txBody>
          <a:bodyPr wrap="square" lIns="0" tIns="0" rIns="0" bIns="0" anchor="t">
            <a:normAutofit/>
          </a:bodyPr>
          <a:lstStyle/>
          <a:p>
            <a:pPr algn="ctr">
              <a:lnSpc>
                <a:spcPct val="105000"/>
              </a:lnSpc>
              <a:buNone/>
              <a:defRPr sz="2250" b="0" i="0">
                <a:solidFill>
                  <a:srgbClr val="3E3D42"/>
                </a:solidFill>
                <a:latin typeface="Georgia"/>
                <a:ea typeface="Georgia"/>
                <a:cs typeface="Georgia"/>
              </a:defRPr>
            </a:pPr>
            <a:r>
              <a:rPr lang="en-GB" sz="2250" b="0" i="0" dirty="0">
                <a:solidFill>
                  <a:srgbClr val="3E3D42"/>
                </a:solidFill>
                <a:latin typeface="Georgia"/>
                <a:ea typeface="Georgia"/>
                <a:cs typeface="Georgia"/>
              </a:rPr>
              <a:t>Enable Compassion</a:t>
            </a:r>
            <a:endParaRPr sz="2250" b="0" i="0" dirty="0">
              <a:solidFill>
                <a:srgbClr val="3E3D42"/>
              </a:solidFill>
              <a:latin typeface="Georgia"/>
              <a:ea typeface="Georgia"/>
              <a:cs typeface="Georgia"/>
            </a:endParaRPr>
          </a:p>
        </p:txBody>
      </p:sp>
      <p:sp>
        <p:nvSpPr>
          <p:cNvPr id="7" name="Straight Connector 6">
            <a:extLst>
              <a:ext uri="{FF2B5EF4-FFF2-40B4-BE49-F238E27FC236}">
                <a16:creationId xmlns:a16="http://schemas.microsoft.com/office/drawing/2014/main" id="{FCEB5AFD-837C-49DA-9547-17F095481FF3}"/>
              </a:ext>
            </a:extLst>
          </p:cNvPr>
          <p:cNvSpPr>
            <a:spLocks noGrp="1"/>
          </p:cNvSpPr>
          <p:nvPr/>
        </p:nvSpPr>
        <p:spPr>
          <a:xfrm>
            <a:off x="1771650" y="3718704"/>
            <a:ext cx="762000" cy="0"/>
          </a:xfrm>
          <a:prstGeom prst="line">
            <a:avLst/>
          </a:prstGeom>
          <a:noFill/>
          <a:ln w="28575">
            <a:solidFill>
              <a:srgbClr val="00A5A5"/>
            </a:solidFill>
            <a:prstDash val="solid"/>
          </a:ln>
        </p:spPr>
        <p:txBody>
          <a:bodyPr/>
          <a:lstStyle/>
          <a:p>
            <a:endParaRPr lang="en-GB"/>
          </a:p>
        </p:txBody>
      </p:sp>
      <p:sp>
        <p:nvSpPr>
          <p:cNvPr id="8" name="Rectangle 7">
            <a:extLst>
              <a:ext uri="{FF2B5EF4-FFF2-40B4-BE49-F238E27FC236}">
                <a16:creationId xmlns:a16="http://schemas.microsoft.com/office/drawing/2014/main" id="{1CE57220-4147-4A66-9FDD-ACE9911F4660}"/>
              </a:ext>
            </a:extLst>
          </p:cNvPr>
          <p:cNvSpPr>
            <a:spLocks noGrp="1"/>
          </p:cNvSpPr>
          <p:nvPr/>
        </p:nvSpPr>
        <p:spPr>
          <a:xfrm>
            <a:off x="857250" y="3975879"/>
            <a:ext cx="2705100" cy="952500"/>
          </a:xfrm>
          <a:prstGeom prst="rect">
            <a:avLst/>
          </a:prstGeom>
          <a:noFill/>
          <a:ln w="0">
            <a:noFill/>
            <a:prstDash val="solid"/>
          </a:ln>
        </p:spPr>
        <p:txBody>
          <a:bodyPr wrap="square" lIns="0" tIns="0" rIns="0" bIns="0" anchor="t">
            <a:noAutofit/>
          </a:bodyPr>
          <a:lstStyle/>
          <a:p>
            <a:pPr>
              <a:lnSpc>
                <a:spcPct val="100000"/>
              </a:lnSpc>
              <a:spcAft>
                <a:spcPts val="0"/>
              </a:spcAft>
            </a:pPr>
            <a:r>
              <a:rPr lang="en-GB" sz="1500" dirty="0">
                <a:solidFill>
                  <a:srgbClr val="3E3D42"/>
                </a:solidFill>
                <a:latin typeface="Aptos"/>
              </a:rPr>
              <a:t>• Hearing others’ stories allowed;</a:t>
            </a:r>
          </a:p>
          <a:p>
            <a:pPr>
              <a:lnSpc>
                <a:spcPct val="100000"/>
              </a:lnSpc>
              <a:spcAft>
                <a:spcPts val="0"/>
              </a:spcAft>
            </a:pPr>
            <a:r>
              <a:rPr lang="en-GB" sz="1500" dirty="0">
                <a:solidFill>
                  <a:srgbClr val="3E3D42"/>
                </a:solidFill>
                <a:latin typeface="Aptos"/>
              </a:rPr>
              <a:t>   › Self-compassion</a:t>
            </a:r>
          </a:p>
          <a:p>
            <a:pPr>
              <a:lnSpc>
                <a:spcPct val="100000"/>
              </a:lnSpc>
              <a:spcAft>
                <a:spcPts val="0"/>
              </a:spcAft>
            </a:pPr>
            <a:r>
              <a:rPr lang="en-GB" sz="1500" dirty="0">
                <a:solidFill>
                  <a:srgbClr val="3E3D42"/>
                </a:solidFill>
                <a:latin typeface="Aptos"/>
              </a:rPr>
              <a:t>   › Colleague compassion</a:t>
            </a:r>
          </a:p>
          <a:p>
            <a:pPr>
              <a:lnSpc>
                <a:spcPct val="100000"/>
              </a:lnSpc>
              <a:spcAft>
                <a:spcPts val="0"/>
              </a:spcAft>
            </a:pPr>
            <a:r>
              <a:rPr lang="en-GB" sz="1500" dirty="0">
                <a:solidFill>
                  <a:srgbClr val="3E3D42"/>
                </a:solidFill>
                <a:latin typeface="Aptos"/>
              </a:rPr>
              <a:t>   › Client compassion</a:t>
            </a:r>
          </a:p>
          <a:p>
            <a:pPr>
              <a:lnSpc>
                <a:spcPct val="100000"/>
              </a:lnSpc>
              <a:spcAft>
                <a:spcPts val="0"/>
              </a:spcAft>
            </a:pPr>
            <a:endParaRPr lang="en-GB" sz="1500" dirty="0">
              <a:solidFill>
                <a:srgbClr val="3E3D42"/>
              </a:solidFill>
              <a:latin typeface="Aptos"/>
            </a:endParaRPr>
          </a:p>
          <a:p>
            <a:pPr>
              <a:lnSpc>
                <a:spcPct val="100000"/>
              </a:lnSpc>
              <a:spcAft>
                <a:spcPts val="0"/>
              </a:spcAft>
            </a:pPr>
            <a:r>
              <a:rPr lang="en-GB" sz="1500" dirty="0">
                <a:solidFill>
                  <a:srgbClr val="3E3D42"/>
                </a:solidFill>
                <a:latin typeface="Aptos"/>
              </a:rPr>
              <a:t>• Schwartz skills used to improve listening to those in emotional distress</a:t>
            </a:r>
          </a:p>
          <a:p>
            <a:pPr>
              <a:lnSpc>
                <a:spcPct val="100000"/>
              </a:lnSpc>
              <a:spcAft>
                <a:spcPts val="0"/>
              </a:spcAft>
            </a:pPr>
            <a:endParaRPr lang="en-GB" sz="1500" dirty="0">
              <a:solidFill>
                <a:srgbClr val="3E3D42"/>
              </a:solidFill>
              <a:latin typeface="Aptos"/>
            </a:endParaRPr>
          </a:p>
          <a:p>
            <a:pPr>
              <a:lnSpc>
                <a:spcPct val="100000"/>
              </a:lnSpc>
              <a:spcAft>
                <a:spcPts val="0"/>
              </a:spcAft>
            </a:pPr>
            <a:r>
              <a:rPr lang="en-GB" sz="1500" dirty="0">
                <a:solidFill>
                  <a:srgbClr val="3E3D42"/>
                </a:solidFill>
                <a:latin typeface="Aptos"/>
              </a:rPr>
              <a:t>• Ripple effect seen outside of the Schwartz space</a:t>
            </a:r>
          </a:p>
        </p:txBody>
      </p:sp>
      <p:sp>
        <p:nvSpPr>
          <p:cNvPr id="9" name="Oval 8">
            <a:extLst>
              <a:ext uri="{FF2B5EF4-FFF2-40B4-BE49-F238E27FC236}">
                <a16:creationId xmlns:a16="http://schemas.microsoft.com/office/drawing/2014/main" id="{FBB943DB-D451-4F99-B3A9-5D415B1258A8}"/>
              </a:ext>
            </a:extLst>
          </p:cNvPr>
          <p:cNvSpPr>
            <a:spLocks noGrp="1"/>
          </p:cNvSpPr>
          <p:nvPr/>
        </p:nvSpPr>
        <p:spPr>
          <a:xfrm>
            <a:off x="5372100" y="1994679"/>
            <a:ext cx="800100" cy="800100"/>
          </a:xfrm>
          <a:prstGeom prst="ellipse">
            <a:avLst/>
          </a:prstGeom>
          <a:solidFill>
            <a:srgbClr val="00A5A5"/>
          </a:solidFill>
          <a:ln w="19050">
            <a:solidFill>
              <a:srgbClr val="00A5A5"/>
            </a:solidFill>
            <a:prstDash val="solid"/>
          </a:ln>
        </p:spPr>
        <p:txBody>
          <a:bodyPr/>
          <a:lstStyle/>
          <a:p>
            <a:endParaRPr lang="en-GB"/>
          </a:p>
        </p:txBody>
      </p:sp>
      <p:sp>
        <p:nvSpPr>
          <p:cNvPr id="10" name="Rectangle 9">
            <a:extLst>
              <a:ext uri="{FF2B5EF4-FFF2-40B4-BE49-F238E27FC236}">
                <a16:creationId xmlns:a16="http://schemas.microsoft.com/office/drawing/2014/main" id="{6DDE2A19-F965-4B12-89D3-F9023A2A8D50}"/>
              </a:ext>
            </a:extLst>
          </p:cNvPr>
          <p:cNvSpPr>
            <a:spLocks noGrp="1"/>
          </p:cNvSpPr>
          <p:nvPr/>
        </p:nvSpPr>
        <p:spPr>
          <a:xfrm>
            <a:off x="5324475" y="2213754"/>
            <a:ext cx="895350" cy="323850"/>
          </a:xfrm>
          <a:prstGeom prst="rect">
            <a:avLst/>
          </a:prstGeom>
          <a:noFill/>
          <a:ln w="0">
            <a:noFill/>
            <a:prstDash val="solid"/>
          </a:ln>
        </p:spPr>
        <p:txBody>
          <a:bodyPr wrap="square" lIns="0" tIns="0" rIns="0" bIns="0" anchor="ctr">
            <a:normAutofit/>
          </a:bodyPr>
          <a:lstStyle/>
          <a:p>
            <a:pPr algn="ctr">
              <a:lnSpc>
                <a:spcPct val="105000"/>
              </a:lnSpc>
              <a:buNone/>
              <a:defRPr sz="1875" b="1" i="0">
                <a:solidFill>
                  <a:srgbClr val="FFFFFF"/>
                </a:solidFill>
                <a:latin typeface="Aptos"/>
                <a:ea typeface="Aptos"/>
                <a:cs typeface="Aptos"/>
              </a:defRPr>
            </a:pPr>
            <a:r>
              <a:rPr lang="en-GB" sz="1875" b="1" i="0">
                <a:solidFill>
                  <a:srgbClr val="FFFFFF"/>
                </a:solidFill>
                <a:latin typeface="Aptos"/>
                <a:ea typeface="Aptos"/>
                <a:cs typeface="Aptos"/>
              </a:rPr>
              <a:t>2</a:t>
            </a:r>
            <a:endParaRPr sz="1875" b="1" i="0">
              <a:solidFill>
                <a:srgbClr val="FFFFFF"/>
              </a:solidFill>
              <a:latin typeface="Aptos"/>
              <a:ea typeface="Aptos"/>
              <a:cs typeface="Aptos"/>
            </a:endParaRPr>
          </a:p>
        </p:txBody>
      </p:sp>
      <p:sp>
        <p:nvSpPr>
          <p:cNvPr id="11" name="Rectangle 10">
            <a:extLst>
              <a:ext uri="{FF2B5EF4-FFF2-40B4-BE49-F238E27FC236}">
                <a16:creationId xmlns:a16="http://schemas.microsoft.com/office/drawing/2014/main" id="{55D2CE62-5BE9-428A-97B9-BB00EBFDBB55}"/>
              </a:ext>
            </a:extLst>
          </p:cNvPr>
          <p:cNvSpPr>
            <a:spLocks noGrp="1"/>
          </p:cNvSpPr>
          <p:nvPr/>
        </p:nvSpPr>
        <p:spPr>
          <a:xfrm>
            <a:off x="4248150" y="3166254"/>
            <a:ext cx="3048000" cy="381000"/>
          </a:xfrm>
          <a:prstGeom prst="rect">
            <a:avLst/>
          </a:prstGeom>
          <a:noFill/>
          <a:ln w="0">
            <a:noFill/>
            <a:prstDash val="solid"/>
          </a:ln>
        </p:spPr>
        <p:txBody>
          <a:bodyPr wrap="square" lIns="0" tIns="0" rIns="0" bIns="0" anchor="t">
            <a:normAutofit/>
          </a:bodyPr>
          <a:lstStyle/>
          <a:p>
            <a:pPr algn="ctr">
              <a:lnSpc>
                <a:spcPct val="105000"/>
              </a:lnSpc>
              <a:buNone/>
              <a:defRPr sz="2250" b="0" i="0">
                <a:solidFill>
                  <a:srgbClr val="3E3D42"/>
                </a:solidFill>
                <a:latin typeface="Georgia"/>
                <a:ea typeface="Georgia"/>
                <a:cs typeface="Georgia"/>
              </a:defRPr>
            </a:pPr>
            <a:r>
              <a:rPr lang="en-GB" sz="2250" b="0" i="0" dirty="0">
                <a:solidFill>
                  <a:srgbClr val="3E3D42"/>
                </a:solidFill>
                <a:latin typeface="Georgia"/>
                <a:ea typeface="Georgia"/>
                <a:cs typeface="Georgia"/>
              </a:rPr>
              <a:t>Empower Vulnerability</a:t>
            </a:r>
            <a:endParaRPr sz="2250" b="0" i="0" dirty="0">
              <a:solidFill>
                <a:srgbClr val="3E3D42"/>
              </a:solidFill>
              <a:latin typeface="Georgia"/>
              <a:ea typeface="Georgia"/>
              <a:cs typeface="Georgia"/>
            </a:endParaRPr>
          </a:p>
        </p:txBody>
      </p:sp>
      <p:sp>
        <p:nvSpPr>
          <p:cNvPr id="12" name="Straight Connector 11">
            <a:extLst>
              <a:ext uri="{FF2B5EF4-FFF2-40B4-BE49-F238E27FC236}">
                <a16:creationId xmlns:a16="http://schemas.microsoft.com/office/drawing/2014/main" id="{C062B95B-2092-4329-8CF2-FDBD0A7E3519}"/>
              </a:ext>
            </a:extLst>
          </p:cNvPr>
          <p:cNvSpPr>
            <a:spLocks noGrp="1"/>
          </p:cNvSpPr>
          <p:nvPr/>
        </p:nvSpPr>
        <p:spPr>
          <a:xfrm>
            <a:off x="5391150" y="3718704"/>
            <a:ext cx="762000" cy="0"/>
          </a:xfrm>
          <a:prstGeom prst="line">
            <a:avLst/>
          </a:prstGeom>
          <a:noFill/>
          <a:ln w="28575">
            <a:solidFill>
              <a:srgbClr val="00A5A5"/>
            </a:solidFill>
            <a:prstDash val="solid"/>
          </a:ln>
        </p:spPr>
        <p:txBody>
          <a:bodyPr/>
          <a:lstStyle/>
          <a:p>
            <a:endParaRPr lang="en-GB"/>
          </a:p>
        </p:txBody>
      </p:sp>
      <p:sp>
        <p:nvSpPr>
          <p:cNvPr id="13" name="Rectangle 12">
            <a:extLst>
              <a:ext uri="{FF2B5EF4-FFF2-40B4-BE49-F238E27FC236}">
                <a16:creationId xmlns:a16="http://schemas.microsoft.com/office/drawing/2014/main" id="{55EE420E-E0AE-4583-BF99-D0105249D4FA}"/>
              </a:ext>
            </a:extLst>
          </p:cNvPr>
          <p:cNvSpPr>
            <a:spLocks noGrp="1"/>
          </p:cNvSpPr>
          <p:nvPr/>
        </p:nvSpPr>
        <p:spPr>
          <a:xfrm>
            <a:off x="4419600" y="3975879"/>
            <a:ext cx="2705100" cy="952500"/>
          </a:xfrm>
          <a:prstGeom prst="rect">
            <a:avLst/>
          </a:prstGeom>
          <a:noFill/>
          <a:ln w="0">
            <a:noFill/>
            <a:prstDash val="solid"/>
          </a:ln>
        </p:spPr>
        <p:txBody>
          <a:bodyPr wrap="square" lIns="0" tIns="0" rIns="0" bIns="0" anchor="t">
            <a:noAutofit/>
          </a:bodyPr>
          <a:lstStyle/>
          <a:p>
            <a:pPr>
              <a:lnSpc>
                <a:spcPct val="100000"/>
              </a:lnSpc>
              <a:spcAft>
                <a:spcPts val="0"/>
              </a:spcAft>
            </a:pPr>
            <a:r>
              <a:rPr lang="en-GB" sz="1500" dirty="0">
                <a:solidFill>
                  <a:srgbClr val="3E3D42"/>
                </a:solidFill>
                <a:latin typeface="Aptos"/>
              </a:rPr>
              <a:t>• Schwartz Rounds create a psychologically safe space for professional masks to lift*</a:t>
            </a:r>
          </a:p>
          <a:p>
            <a:pPr>
              <a:lnSpc>
                <a:spcPct val="100000"/>
              </a:lnSpc>
              <a:spcAft>
                <a:spcPts val="0"/>
              </a:spcAft>
            </a:pPr>
            <a:endParaRPr lang="en-GB" sz="1500" dirty="0">
              <a:solidFill>
                <a:srgbClr val="3E3D42"/>
              </a:solidFill>
              <a:latin typeface="Aptos"/>
            </a:endParaRPr>
          </a:p>
          <a:p>
            <a:pPr>
              <a:lnSpc>
                <a:spcPct val="100000"/>
              </a:lnSpc>
              <a:spcAft>
                <a:spcPts val="0"/>
              </a:spcAft>
            </a:pPr>
            <a:r>
              <a:rPr lang="en-GB" sz="1500" dirty="0">
                <a:solidFill>
                  <a:srgbClr val="3E3D42"/>
                </a:solidFill>
                <a:latin typeface="Aptos"/>
              </a:rPr>
              <a:t>• When leaders showcase vulnerability, this helps humanize them to peers</a:t>
            </a:r>
          </a:p>
          <a:p>
            <a:pPr>
              <a:lnSpc>
                <a:spcPct val="100000"/>
              </a:lnSpc>
              <a:spcAft>
                <a:spcPts val="0"/>
              </a:spcAft>
            </a:pPr>
            <a:endParaRPr lang="en-GB" sz="1500" dirty="0">
              <a:solidFill>
                <a:srgbClr val="3E3D42"/>
              </a:solidFill>
              <a:latin typeface="Aptos"/>
            </a:endParaRPr>
          </a:p>
          <a:p>
            <a:pPr>
              <a:lnSpc>
                <a:spcPct val="100000"/>
              </a:lnSpc>
              <a:spcAft>
                <a:spcPts val="0"/>
              </a:spcAft>
            </a:pPr>
            <a:r>
              <a:rPr lang="en-GB" sz="1500" dirty="0">
                <a:solidFill>
                  <a:srgbClr val="3E3D42"/>
                </a:solidFill>
                <a:latin typeface="Aptos"/>
              </a:rPr>
              <a:t>• Management showcasing emotions helped open the door for team members to seek help</a:t>
            </a:r>
          </a:p>
        </p:txBody>
      </p:sp>
      <p:sp>
        <p:nvSpPr>
          <p:cNvPr id="14" name="Oval 13">
            <a:extLst>
              <a:ext uri="{FF2B5EF4-FFF2-40B4-BE49-F238E27FC236}">
                <a16:creationId xmlns:a16="http://schemas.microsoft.com/office/drawing/2014/main" id="{025F27B5-FE0E-471B-95B3-B09575B0A8B7}"/>
              </a:ext>
            </a:extLst>
          </p:cNvPr>
          <p:cNvSpPr>
            <a:spLocks noGrp="1"/>
          </p:cNvSpPr>
          <p:nvPr/>
        </p:nvSpPr>
        <p:spPr>
          <a:xfrm>
            <a:off x="8991600" y="1994679"/>
            <a:ext cx="800100" cy="800100"/>
          </a:xfrm>
          <a:prstGeom prst="ellipse">
            <a:avLst/>
          </a:prstGeom>
          <a:solidFill>
            <a:srgbClr val="F4EFE7"/>
          </a:solidFill>
          <a:ln w="19050">
            <a:solidFill>
              <a:srgbClr val="A99B8D"/>
            </a:solidFill>
            <a:prstDash val="solid"/>
          </a:ln>
        </p:spPr>
        <p:txBody>
          <a:bodyPr/>
          <a:lstStyle/>
          <a:p>
            <a:endParaRPr lang="en-GB"/>
          </a:p>
        </p:txBody>
      </p:sp>
      <p:sp>
        <p:nvSpPr>
          <p:cNvPr id="15" name="Rectangle 14">
            <a:extLst>
              <a:ext uri="{FF2B5EF4-FFF2-40B4-BE49-F238E27FC236}">
                <a16:creationId xmlns:a16="http://schemas.microsoft.com/office/drawing/2014/main" id="{615ACB24-F2EB-49AC-8340-7FEA41886C00}"/>
              </a:ext>
            </a:extLst>
          </p:cNvPr>
          <p:cNvSpPr>
            <a:spLocks noGrp="1"/>
          </p:cNvSpPr>
          <p:nvPr/>
        </p:nvSpPr>
        <p:spPr>
          <a:xfrm>
            <a:off x="8943975" y="2213754"/>
            <a:ext cx="895350" cy="323850"/>
          </a:xfrm>
          <a:prstGeom prst="rect">
            <a:avLst/>
          </a:prstGeom>
          <a:noFill/>
          <a:ln w="0">
            <a:noFill/>
            <a:prstDash val="solid"/>
          </a:ln>
        </p:spPr>
        <p:txBody>
          <a:bodyPr wrap="square" lIns="0" tIns="0" rIns="0" bIns="0" anchor="ctr">
            <a:normAutofit/>
          </a:bodyPr>
          <a:lstStyle/>
          <a:p>
            <a:pPr algn="ctr">
              <a:lnSpc>
                <a:spcPct val="105000"/>
              </a:lnSpc>
              <a:buNone/>
              <a:defRPr sz="1125" b="1" i="0">
                <a:solidFill>
                  <a:srgbClr val="3E3D42"/>
                </a:solidFill>
                <a:latin typeface="Aptos"/>
                <a:ea typeface="Aptos"/>
                <a:cs typeface="Aptos"/>
              </a:defRPr>
            </a:pPr>
            <a:r>
              <a:rPr lang="en-GB" sz="1125" b="1" i="0">
                <a:solidFill>
                  <a:srgbClr val="3E3D42"/>
                </a:solidFill>
                <a:latin typeface="Aptos"/>
                <a:ea typeface="Aptos"/>
                <a:cs typeface="Aptos"/>
              </a:rPr>
              <a:t>3</a:t>
            </a:r>
            <a:endParaRPr sz="1125" b="1" i="0">
              <a:solidFill>
                <a:srgbClr val="3E3D42"/>
              </a:solidFill>
              <a:latin typeface="Aptos"/>
              <a:ea typeface="Aptos"/>
              <a:cs typeface="Aptos"/>
            </a:endParaRPr>
          </a:p>
        </p:txBody>
      </p:sp>
      <p:sp>
        <p:nvSpPr>
          <p:cNvPr id="16" name="Rectangle 15">
            <a:extLst>
              <a:ext uri="{FF2B5EF4-FFF2-40B4-BE49-F238E27FC236}">
                <a16:creationId xmlns:a16="http://schemas.microsoft.com/office/drawing/2014/main" id="{BC4FF73F-1C15-4BEF-A10C-039CB20BEF5E}"/>
              </a:ext>
            </a:extLst>
          </p:cNvPr>
          <p:cNvSpPr>
            <a:spLocks noGrp="1"/>
          </p:cNvSpPr>
          <p:nvPr/>
        </p:nvSpPr>
        <p:spPr>
          <a:xfrm>
            <a:off x="7534043" y="3183058"/>
            <a:ext cx="4086457" cy="454941"/>
          </a:xfrm>
          <a:prstGeom prst="rect">
            <a:avLst/>
          </a:prstGeom>
          <a:noFill/>
          <a:ln w="0">
            <a:noFill/>
            <a:prstDash val="solid"/>
          </a:ln>
        </p:spPr>
        <p:txBody>
          <a:bodyPr wrap="square" lIns="0" tIns="0" rIns="0" bIns="0" anchor="t">
            <a:noAutofit/>
          </a:bodyPr>
          <a:lstStyle/>
          <a:p>
            <a:pPr algn="ctr">
              <a:lnSpc>
                <a:spcPct val="105000"/>
              </a:lnSpc>
              <a:buNone/>
              <a:defRPr sz="2250" b="0" i="0">
                <a:solidFill>
                  <a:srgbClr val="3E3D42"/>
                </a:solidFill>
                <a:latin typeface="Georgia"/>
                <a:ea typeface="Georgia"/>
                <a:cs typeface="Georgia"/>
              </a:defRPr>
            </a:pPr>
            <a:r>
              <a:rPr lang="en-GB" sz="2250" b="0" i="0" dirty="0">
                <a:solidFill>
                  <a:srgbClr val="3E3D42"/>
                </a:solidFill>
                <a:latin typeface="Georgia"/>
                <a:ea typeface="Georgia"/>
                <a:cs typeface="Georgia"/>
              </a:rPr>
              <a:t>Enhance Organisational Insight</a:t>
            </a:r>
            <a:endParaRPr sz="2250" b="0" i="0" dirty="0">
              <a:solidFill>
                <a:srgbClr val="3E3D42"/>
              </a:solidFill>
              <a:latin typeface="Georgia"/>
              <a:ea typeface="Georgia"/>
              <a:cs typeface="Georgia"/>
            </a:endParaRPr>
          </a:p>
        </p:txBody>
      </p:sp>
      <p:sp>
        <p:nvSpPr>
          <p:cNvPr id="17" name="Straight Connector 16">
            <a:extLst>
              <a:ext uri="{FF2B5EF4-FFF2-40B4-BE49-F238E27FC236}">
                <a16:creationId xmlns:a16="http://schemas.microsoft.com/office/drawing/2014/main" id="{50356BE4-100B-40C1-9D4A-EECE40C2556F}"/>
              </a:ext>
            </a:extLst>
          </p:cNvPr>
          <p:cNvSpPr>
            <a:spLocks noGrp="1"/>
          </p:cNvSpPr>
          <p:nvPr/>
        </p:nvSpPr>
        <p:spPr>
          <a:xfrm>
            <a:off x="9010650" y="3718704"/>
            <a:ext cx="762000" cy="0"/>
          </a:xfrm>
          <a:prstGeom prst="line">
            <a:avLst/>
          </a:prstGeom>
          <a:noFill/>
          <a:ln w="28575">
            <a:solidFill>
              <a:srgbClr val="00A5A5"/>
            </a:solidFill>
            <a:prstDash val="solid"/>
          </a:ln>
        </p:spPr>
        <p:txBody>
          <a:bodyPr/>
          <a:lstStyle/>
          <a:p>
            <a:endParaRPr lang="en-GB"/>
          </a:p>
        </p:txBody>
      </p:sp>
      <p:sp>
        <p:nvSpPr>
          <p:cNvPr id="18" name="Rectangle 17">
            <a:extLst>
              <a:ext uri="{FF2B5EF4-FFF2-40B4-BE49-F238E27FC236}">
                <a16:creationId xmlns:a16="http://schemas.microsoft.com/office/drawing/2014/main" id="{16879A3C-C2AC-4320-AFF0-AD9BE159F369}"/>
              </a:ext>
            </a:extLst>
          </p:cNvPr>
          <p:cNvSpPr>
            <a:spLocks noGrp="1"/>
          </p:cNvSpPr>
          <p:nvPr/>
        </p:nvSpPr>
        <p:spPr>
          <a:xfrm>
            <a:off x="8039100" y="3975879"/>
            <a:ext cx="2705100" cy="952500"/>
          </a:xfrm>
          <a:prstGeom prst="rect">
            <a:avLst/>
          </a:prstGeom>
          <a:noFill/>
          <a:ln w="0">
            <a:noFill/>
            <a:prstDash val="solid"/>
          </a:ln>
        </p:spPr>
        <p:txBody>
          <a:bodyPr wrap="square" lIns="0" tIns="0" rIns="0" bIns="0" anchor="t">
            <a:noAutofit/>
          </a:bodyPr>
          <a:lstStyle/>
          <a:p>
            <a:pPr>
              <a:lnSpc>
                <a:spcPct val="100000"/>
              </a:lnSpc>
              <a:spcAft>
                <a:spcPts val="0"/>
              </a:spcAft>
            </a:pPr>
            <a:r>
              <a:rPr lang="en-GB" sz="1500" dirty="0">
                <a:solidFill>
                  <a:srgbClr val="3E3D42"/>
                </a:solidFill>
                <a:latin typeface="Aptos"/>
              </a:rPr>
              <a:t>• Schwartz Rounds sessions will always be voluntary; non-attendees need support too</a:t>
            </a:r>
          </a:p>
          <a:p>
            <a:pPr>
              <a:lnSpc>
                <a:spcPct val="100000"/>
              </a:lnSpc>
              <a:spcAft>
                <a:spcPts val="0"/>
              </a:spcAft>
            </a:pPr>
            <a:endParaRPr lang="en-GB" sz="1500" dirty="0">
              <a:solidFill>
                <a:srgbClr val="3E3D42"/>
              </a:solidFill>
              <a:latin typeface="Aptos"/>
            </a:endParaRPr>
          </a:p>
          <a:p>
            <a:pPr>
              <a:lnSpc>
                <a:spcPct val="100000"/>
              </a:lnSpc>
              <a:spcAft>
                <a:spcPts val="0"/>
              </a:spcAft>
            </a:pPr>
            <a:r>
              <a:rPr lang="en-GB" sz="1500" dirty="0">
                <a:solidFill>
                  <a:srgbClr val="3E3D42"/>
                </a:solidFill>
                <a:latin typeface="Aptos"/>
              </a:rPr>
              <a:t>• Meaningful colleague connection took place that otherwise would not</a:t>
            </a:r>
          </a:p>
          <a:p>
            <a:pPr>
              <a:lnSpc>
                <a:spcPct val="100000"/>
              </a:lnSpc>
              <a:spcAft>
                <a:spcPts val="0"/>
              </a:spcAft>
            </a:pPr>
            <a:endParaRPr lang="en-GB" sz="1500" dirty="0">
              <a:solidFill>
                <a:srgbClr val="3E3D42"/>
              </a:solidFill>
              <a:latin typeface="Aptos"/>
            </a:endParaRPr>
          </a:p>
          <a:p>
            <a:pPr>
              <a:lnSpc>
                <a:spcPct val="100000"/>
              </a:lnSpc>
              <a:spcAft>
                <a:spcPts val="0"/>
              </a:spcAft>
            </a:pPr>
            <a:r>
              <a:rPr lang="en-GB" sz="1500" dirty="0">
                <a:solidFill>
                  <a:srgbClr val="3E3D42"/>
                </a:solidFill>
                <a:latin typeface="Aptos"/>
              </a:rPr>
              <a:t>• Discussions improved understanding between roles (clinical/non-clinical)</a:t>
            </a:r>
          </a:p>
        </p:txBody>
      </p:sp>
      <p:grpSp>
        <p:nvGrpSpPr>
          <p:cNvPr id="22" name="Group 21">
            <a:extLst>
              <a:ext uri="{FF2B5EF4-FFF2-40B4-BE49-F238E27FC236}">
                <a16:creationId xmlns:a16="http://schemas.microsoft.com/office/drawing/2014/main" id="{A5B1A0DD-E3E8-20EC-2E17-94F6BD4A552C}"/>
              </a:ext>
            </a:extLst>
          </p:cNvPr>
          <p:cNvGrpSpPr/>
          <p:nvPr/>
        </p:nvGrpSpPr>
        <p:grpSpPr>
          <a:xfrm>
            <a:off x="2209800" y="262080"/>
            <a:ext cx="8437964" cy="1217159"/>
            <a:chOff x="3314700" y="409850"/>
            <a:chExt cx="12656946" cy="1825738"/>
          </a:xfrm>
        </p:grpSpPr>
        <p:pic>
          <p:nvPicPr>
            <p:cNvPr id="25" name="Picture 24">
              <a:extLst>
                <a:ext uri="{FF2B5EF4-FFF2-40B4-BE49-F238E27FC236}">
                  <a16:creationId xmlns:a16="http://schemas.microsoft.com/office/drawing/2014/main" id="{52D88CF3-304F-DB94-7E61-90B89E5030F0}"/>
                </a:ext>
              </a:extLst>
            </p:cNvPr>
            <p:cNvPicPr>
              <a:picLocks noChangeAspect="1"/>
            </p:cNvPicPr>
            <p:nvPr/>
          </p:nvPicPr>
          <p:blipFill>
            <a:blip r:embed="rId3">
              <a:extLst>
                <a:ext uri="{28A0092B-C50C-407E-A947-70E740481C1C}">
                  <a14:useLocalDpi xmlns:a14="http://schemas.microsoft.com/office/drawing/2010/main" val="0"/>
                </a:ext>
              </a:extLst>
            </a:blip>
            <a:srcRect t="47675"/>
            <a:stretch>
              <a:fillRect/>
            </a:stretch>
          </p:blipFill>
          <p:spPr>
            <a:xfrm>
              <a:off x="3314700" y="701348"/>
              <a:ext cx="12656946" cy="1534240"/>
            </a:xfrm>
            <a:prstGeom prst="rect">
              <a:avLst/>
            </a:prstGeom>
            <a:ln>
              <a:noFill/>
            </a:ln>
          </p:spPr>
        </p:pic>
        <p:pic>
          <p:nvPicPr>
            <p:cNvPr id="26" name="Picture 25">
              <a:extLst>
                <a:ext uri="{FF2B5EF4-FFF2-40B4-BE49-F238E27FC236}">
                  <a16:creationId xmlns:a16="http://schemas.microsoft.com/office/drawing/2014/main" id="{E9B5AC22-A442-3900-729A-9BE359849213}"/>
                </a:ext>
              </a:extLst>
            </p:cNvPr>
            <p:cNvPicPr>
              <a:picLocks noChangeAspect="1"/>
            </p:cNvPicPr>
            <p:nvPr/>
          </p:nvPicPr>
          <p:blipFill>
            <a:blip r:embed="rId3">
              <a:extLst>
                <a:ext uri="{28A0092B-C50C-407E-A947-70E740481C1C}">
                  <a14:useLocalDpi xmlns:a14="http://schemas.microsoft.com/office/drawing/2010/main" val="0"/>
                </a:ext>
              </a:extLst>
            </a:blip>
            <a:srcRect t="21560" r="71389" b="59524"/>
            <a:stretch>
              <a:fillRect/>
            </a:stretch>
          </p:blipFill>
          <p:spPr>
            <a:xfrm>
              <a:off x="3314700" y="409850"/>
              <a:ext cx="3621343" cy="554631"/>
            </a:xfrm>
            <a:prstGeom prst="rect">
              <a:avLst/>
            </a:prstGeom>
            <a:ln>
              <a:noFill/>
            </a:ln>
          </p:spPr>
        </p:pic>
      </p:grpSp>
    </p:spTree>
    <p:extLst>
      <p:ext uri="{BB962C8B-B14F-4D97-AF65-F5344CB8AC3E}">
        <p14:creationId xmlns:p14="http://schemas.microsoft.com/office/powerpoint/2010/main" val="105542571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4EFE7"/>
        </a:solidFill>
        <a:effectLst/>
      </p:bgPr>
    </p:bg>
    <p:spTree>
      <p:nvGrpSpPr>
        <p:cNvPr id="1" name="">
          <a:extLst>
            <a:ext uri="{FF2B5EF4-FFF2-40B4-BE49-F238E27FC236}">
              <a16:creationId xmlns:a16="http://schemas.microsoft.com/office/drawing/2014/main" id="{D77BD254-A987-851D-397B-FC348B0FE669}"/>
            </a:ext>
          </a:extLst>
        </p:cNvPr>
        <p:cNvGrpSpPr/>
        <p:nvPr/>
      </p:nvGrpSpPr>
      <p:grpSpPr>
        <a:xfrm>
          <a:off x="0" y="0"/>
          <a:ext cx="0" cy="0"/>
          <a:chOff x="0" y="0"/>
          <a:chExt cx="0" cy="0"/>
        </a:xfrm>
      </p:grpSpPr>
      <p:pic>
        <p:nvPicPr>
          <p:cNvPr id="23" name="Picture 22">
            <a:extLst>
              <a:ext uri="{FF2B5EF4-FFF2-40B4-BE49-F238E27FC236}">
                <a16:creationId xmlns:a16="http://schemas.microsoft.com/office/drawing/2014/main" id="{BB3C873D-E7E9-2615-7FEE-7BF95D386C44}"/>
              </a:ext>
            </a:extLst>
          </p:cNvPr>
          <p:cNvPicPr>
            <a:picLocks noChangeAspect="1"/>
          </p:cNvPicPr>
          <p:nvPr/>
        </p:nvPicPr>
        <p:blipFill>
          <a:blip r:embed="rId3">
            <a:extLst>
              <a:ext uri="{28A0092B-C50C-407E-A947-70E740481C1C}">
                <a14:useLocalDpi xmlns:a14="http://schemas.microsoft.com/office/drawing/2010/main" val="0"/>
              </a:ext>
            </a:extLst>
          </a:blip>
          <a:srcRect l="8529" r="8529"/>
          <a:stretch/>
        </p:blipFill>
        <p:spPr>
          <a:xfrm>
            <a:off x="0" y="0"/>
            <a:ext cx="4286250" cy="6858000"/>
          </a:xfrm>
          <a:prstGeom prst="rect">
            <a:avLst/>
          </a:prstGeom>
        </p:spPr>
      </p:pic>
      <p:sp>
        <p:nvSpPr>
          <p:cNvPr id="2" name="Rectangle 1">
            <a:extLst>
              <a:ext uri="{FF2B5EF4-FFF2-40B4-BE49-F238E27FC236}">
                <a16:creationId xmlns:a16="http://schemas.microsoft.com/office/drawing/2014/main" id="{B79D3D2D-F986-B613-DB37-F500A75D8660}"/>
              </a:ext>
            </a:extLst>
          </p:cNvPr>
          <p:cNvSpPr>
            <a:spLocks noGrp="1"/>
          </p:cNvSpPr>
          <p:nvPr/>
        </p:nvSpPr>
        <p:spPr>
          <a:xfrm>
            <a:off x="19050" y="0"/>
            <a:ext cx="4286250" cy="6858000"/>
          </a:xfrm>
          <a:prstGeom prst="rect">
            <a:avLst/>
          </a:prstGeom>
          <a:solidFill>
            <a:srgbClr val="2D2D30">
              <a:alpha val="16000"/>
            </a:srgbClr>
          </a:solidFill>
          <a:ln w="0">
            <a:noFill/>
            <a:prstDash val="solid"/>
          </a:ln>
        </p:spPr>
        <p:txBody>
          <a:bodyPr/>
          <a:lstStyle/>
          <a:p>
            <a:endParaRPr lang="en-GB"/>
          </a:p>
        </p:txBody>
      </p:sp>
      <p:sp>
        <p:nvSpPr>
          <p:cNvPr id="3" name="Rectangle 2">
            <a:extLst>
              <a:ext uri="{FF2B5EF4-FFF2-40B4-BE49-F238E27FC236}">
                <a16:creationId xmlns:a16="http://schemas.microsoft.com/office/drawing/2014/main" id="{0A120C20-4BA5-F489-C0F2-A935D68520C9}"/>
              </a:ext>
            </a:extLst>
          </p:cNvPr>
          <p:cNvSpPr>
            <a:spLocks noGrp="1"/>
          </p:cNvSpPr>
          <p:nvPr/>
        </p:nvSpPr>
        <p:spPr>
          <a:xfrm>
            <a:off x="4762500" y="476250"/>
            <a:ext cx="6667500" cy="1066800"/>
          </a:xfrm>
          <a:prstGeom prst="rect">
            <a:avLst/>
          </a:prstGeom>
          <a:noFill/>
          <a:ln w="0">
            <a:noFill/>
            <a:prstDash val="solid"/>
          </a:ln>
        </p:spPr>
        <p:txBody>
          <a:bodyPr wrap="square" lIns="0" tIns="0" rIns="0" bIns="0" anchor="t">
            <a:normAutofit/>
          </a:bodyPr>
          <a:lstStyle/>
          <a:p>
            <a:pPr algn="l">
              <a:lnSpc>
                <a:spcPct val="98000"/>
              </a:lnSpc>
              <a:buNone/>
              <a:defRPr sz="3225" b="0" i="0">
                <a:solidFill>
                  <a:srgbClr val="3E3D42"/>
                </a:solidFill>
                <a:latin typeface="Georgia"/>
                <a:ea typeface="Georgia"/>
                <a:cs typeface="Georgia"/>
              </a:defRPr>
            </a:pPr>
            <a:r>
              <a:rPr lang="en-GB" sz="3225" b="0" i="0" dirty="0">
                <a:solidFill>
                  <a:srgbClr val="3E3D42"/>
                </a:solidFill>
                <a:latin typeface="Georgia"/>
                <a:ea typeface="Georgia"/>
                <a:cs typeface="Georgia"/>
              </a:rPr>
              <a:t>Learnings from implementation</a:t>
            </a:r>
            <a:endParaRPr sz="3225" b="0" i="0" dirty="0">
              <a:solidFill>
                <a:srgbClr val="3E3D42"/>
              </a:solidFill>
              <a:latin typeface="Georgia"/>
              <a:ea typeface="Georgia"/>
              <a:cs typeface="Georgia"/>
            </a:endParaRPr>
          </a:p>
        </p:txBody>
      </p:sp>
      <p:sp>
        <p:nvSpPr>
          <p:cNvPr id="4" name="Rectangle 3">
            <a:extLst>
              <a:ext uri="{FF2B5EF4-FFF2-40B4-BE49-F238E27FC236}">
                <a16:creationId xmlns:a16="http://schemas.microsoft.com/office/drawing/2014/main" id="{888171BB-E6AB-389A-27C3-7C58467E1D8D}"/>
              </a:ext>
            </a:extLst>
          </p:cNvPr>
          <p:cNvSpPr>
            <a:spLocks noGrp="1"/>
          </p:cNvSpPr>
          <p:nvPr/>
        </p:nvSpPr>
        <p:spPr>
          <a:xfrm>
            <a:off x="4762500" y="2000250"/>
            <a:ext cx="571500" cy="266700"/>
          </a:xfrm>
          <a:prstGeom prst="rect">
            <a:avLst/>
          </a:prstGeom>
          <a:noFill/>
          <a:ln w="0">
            <a:noFill/>
            <a:prstDash val="solid"/>
          </a:ln>
        </p:spPr>
        <p:txBody>
          <a:bodyPr wrap="square" lIns="0" tIns="0" rIns="0" bIns="0" anchor="t">
            <a:normAutofit fontScale="92593"/>
          </a:bodyPr>
          <a:lstStyle/>
          <a:p>
            <a:pPr algn="l">
              <a:lnSpc>
                <a:spcPct val="105000"/>
              </a:lnSpc>
              <a:buNone/>
              <a:defRPr sz="1800" b="1" i="0">
                <a:solidFill>
                  <a:srgbClr val="00A5A5"/>
                </a:solidFill>
                <a:latin typeface="Georgia"/>
                <a:ea typeface="Georgia"/>
                <a:cs typeface="Georgia"/>
              </a:defRPr>
            </a:pPr>
            <a:r>
              <a:rPr sz="1800" b="1" i="0">
                <a:solidFill>
                  <a:srgbClr val="00A5A5"/>
                </a:solidFill>
                <a:latin typeface="Georgia"/>
                <a:ea typeface="Georgia"/>
                <a:cs typeface="Georgia"/>
              </a:rPr>
              <a:t>01</a:t>
            </a:r>
          </a:p>
        </p:txBody>
      </p:sp>
      <p:sp>
        <p:nvSpPr>
          <p:cNvPr id="5" name="Straight Connector 4">
            <a:extLst>
              <a:ext uri="{FF2B5EF4-FFF2-40B4-BE49-F238E27FC236}">
                <a16:creationId xmlns:a16="http://schemas.microsoft.com/office/drawing/2014/main" id="{95EEF443-E9B0-67F3-FD48-3EE6C0B4A148}"/>
              </a:ext>
            </a:extLst>
          </p:cNvPr>
          <p:cNvSpPr>
            <a:spLocks noGrp="1"/>
          </p:cNvSpPr>
          <p:nvPr/>
        </p:nvSpPr>
        <p:spPr>
          <a:xfrm>
            <a:off x="5353050" y="2143125"/>
            <a:ext cx="2238375" cy="0"/>
          </a:xfrm>
          <a:prstGeom prst="line">
            <a:avLst/>
          </a:prstGeom>
          <a:noFill/>
          <a:ln w="14288">
            <a:solidFill>
              <a:srgbClr val="BBAE9F"/>
            </a:solidFill>
            <a:prstDash val="solid"/>
          </a:ln>
        </p:spPr>
        <p:txBody>
          <a:bodyPr/>
          <a:lstStyle/>
          <a:p>
            <a:endParaRPr lang="en-GB"/>
          </a:p>
        </p:txBody>
      </p:sp>
      <p:sp>
        <p:nvSpPr>
          <p:cNvPr id="6" name="Rectangle 5">
            <a:extLst>
              <a:ext uri="{FF2B5EF4-FFF2-40B4-BE49-F238E27FC236}">
                <a16:creationId xmlns:a16="http://schemas.microsoft.com/office/drawing/2014/main" id="{B9A5D7BB-F4B4-6F04-4C9B-0569AAB9670D}"/>
              </a:ext>
            </a:extLst>
          </p:cNvPr>
          <p:cNvSpPr>
            <a:spLocks noGrp="1"/>
          </p:cNvSpPr>
          <p:nvPr/>
        </p:nvSpPr>
        <p:spPr>
          <a:xfrm>
            <a:off x="4762500" y="2419350"/>
            <a:ext cx="2857500" cy="523875"/>
          </a:xfrm>
          <a:prstGeom prst="rect">
            <a:avLst/>
          </a:prstGeom>
          <a:noFill/>
          <a:ln w="0">
            <a:noFill/>
            <a:prstDash val="solid"/>
          </a:ln>
        </p:spPr>
        <p:txBody>
          <a:bodyPr wrap="square" lIns="0" tIns="0" rIns="0" bIns="0" anchor="t">
            <a:normAutofit/>
          </a:bodyPr>
          <a:lstStyle/>
          <a:p>
            <a:pPr algn="l">
              <a:lnSpc>
                <a:spcPct val="100000"/>
              </a:lnSpc>
              <a:buNone/>
              <a:defRPr sz="1950" b="0" i="0">
                <a:solidFill>
                  <a:srgbClr val="3E3D42"/>
                </a:solidFill>
                <a:latin typeface="Georgia"/>
                <a:ea typeface="Georgia"/>
                <a:cs typeface="Georgia"/>
              </a:defRPr>
            </a:pPr>
            <a:r>
              <a:rPr lang="en-GB" sz="1950" b="0" i="0" dirty="0">
                <a:solidFill>
                  <a:srgbClr val="3E3D42"/>
                </a:solidFill>
                <a:latin typeface="Georgia"/>
                <a:ea typeface="Georgia"/>
                <a:cs typeface="Georgia"/>
              </a:rPr>
              <a:t>Time</a:t>
            </a:r>
            <a:endParaRPr sz="1950" b="0" i="0" dirty="0">
              <a:solidFill>
                <a:srgbClr val="3E3D42"/>
              </a:solidFill>
              <a:latin typeface="Georgia"/>
              <a:ea typeface="Georgia"/>
              <a:cs typeface="Georgia"/>
            </a:endParaRPr>
          </a:p>
        </p:txBody>
      </p:sp>
      <p:sp>
        <p:nvSpPr>
          <p:cNvPr id="7" name="Rectangle 6">
            <a:extLst>
              <a:ext uri="{FF2B5EF4-FFF2-40B4-BE49-F238E27FC236}">
                <a16:creationId xmlns:a16="http://schemas.microsoft.com/office/drawing/2014/main" id="{32513422-BAF3-55DE-276F-B849D92400CA}"/>
              </a:ext>
            </a:extLst>
          </p:cNvPr>
          <p:cNvSpPr>
            <a:spLocks noGrp="1"/>
          </p:cNvSpPr>
          <p:nvPr/>
        </p:nvSpPr>
        <p:spPr>
          <a:xfrm>
            <a:off x="4762500" y="2990850"/>
            <a:ext cx="2857500" cy="857250"/>
          </a:xfrm>
          <a:prstGeom prst="rect">
            <a:avLst/>
          </a:prstGeom>
          <a:noFill/>
          <a:ln w="0">
            <a:noFill/>
            <a:prstDash val="solid"/>
          </a:ln>
        </p:spPr>
        <p:txBody>
          <a:bodyPr wrap="square" lIns="0" tIns="0" rIns="0" bIns="0" anchor="t">
            <a:normAutofit/>
          </a:bodyPr>
          <a:lstStyle/>
          <a:p>
            <a:pPr algn="l">
              <a:lnSpc>
                <a:spcPct val="113000"/>
              </a:lnSpc>
              <a:buNone/>
              <a:defRPr sz="1350" b="0" i="0">
                <a:solidFill>
                  <a:srgbClr val="5C595C"/>
                </a:solidFill>
                <a:latin typeface="Aptos"/>
                <a:ea typeface="Aptos"/>
                <a:cs typeface="Aptos"/>
              </a:defRPr>
            </a:pPr>
            <a:r>
              <a:rPr lang="en-GB" sz="1350" b="0" i="0" dirty="0">
                <a:solidFill>
                  <a:srgbClr val="5C595C"/>
                </a:solidFill>
                <a:latin typeface="Aptos"/>
                <a:ea typeface="Aptos"/>
                <a:cs typeface="Aptos"/>
              </a:rPr>
              <a:t>Planning and Implementation</a:t>
            </a:r>
            <a:endParaRPr sz="1350" b="0" i="0" dirty="0">
              <a:solidFill>
                <a:srgbClr val="5C595C"/>
              </a:solidFill>
              <a:latin typeface="Aptos"/>
              <a:ea typeface="Aptos"/>
              <a:cs typeface="Aptos"/>
            </a:endParaRPr>
          </a:p>
        </p:txBody>
      </p:sp>
      <p:sp>
        <p:nvSpPr>
          <p:cNvPr id="8" name="Rectangle 7">
            <a:extLst>
              <a:ext uri="{FF2B5EF4-FFF2-40B4-BE49-F238E27FC236}">
                <a16:creationId xmlns:a16="http://schemas.microsoft.com/office/drawing/2014/main" id="{F1177012-B64B-8035-A1CA-2601504C85DF}"/>
              </a:ext>
            </a:extLst>
          </p:cNvPr>
          <p:cNvSpPr>
            <a:spLocks noGrp="1"/>
          </p:cNvSpPr>
          <p:nvPr/>
        </p:nvSpPr>
        <p:spPr>
          <a:xfrm>
            <a:off x="8286750" y="2000250"/>
            <a:ext cx="571500" cy="266700"/>
          </a:xfrm>
          <a:prstGeom prst="rect">
            <a:avLst/>
          </a:prstGeom>
          <a:noFill/>
          <a:ln w="0">
            <a:noFill/>
            <a:prstDash val="solid"/>
          </a:ln>
        </p:spPr>
        <p:txBody>
          <a:bodyPr wrap="square" lIns="0" tIns="0" rIns="0" bIns="0" anchor="t">
            <a:normAutofit fontScale="92593"/>
          </a:bodyPr>
          <a:lstStyle/>
          <a:p>
            <a:pPr algn="l">
              <a:lnSpc>
                <a:spcPct val="105000"/>
              </a:lnSpc>
              <a:buNone/>
              <a:defRPr sz="1800" b="1" i="0">
                <a:solidFill>
                  <a:srgbClr val="00A5A5"/>
                </a:solidFill>
                <a:latin typeface="Georgia"/>
                <a:ea typeface="Georgia"/>
                <a:cs typeface="Georgia"/>
              </a:defRPr>
            </a:pPr>
            <a:r>
              <a:rPr sz="1800" b="1" i="0">
                <a:solidFill>
                  <a:srgbClr val="00A5A5"/>
                </a:solidFill>
                <a:latin typeface="Georgia"/>
                <a:ea typeface="Georgia"/>
                <a:cs typeface="Georgia"/>
              </a:rPr>
              <a:t>02</a:t>
            </a:r>
          </a:p>
        </p:txBody>
      </p:sp>
      <p:sp>
        <p:nvSpPr>
          <p:cNvPr id="9" name="Straight Connector 8">
            <a:extLst>
              <a:ext uri="{FF2B5EF4-FFF2-40B4-BE49-F238E27FC236}">
                <a16:creationId xmlns:a16="http://schemas.microsoft.com/office/drawing/2014/main" id="{BC4C678D-ADD1-AFCE-D623-72453BD33928}"/>
              </a:ext>
            </a:extLst>
          </p:cNvPr>
          <p:cNvSpPr>
            <a:spLocks noGrp="1"/>
          </p:cNvSpPr>
          <p:nvPr/>
        </p:nvSpPr>
        <p:spPr>
          <a:xfrm>
            <a:off x="8877300" y="2143125"/>
            <a:ext cx="2238375" cy="0"/>
          </a:xfrm>
          <a:prstGeom prst="line">
            <a:avLst/>
          </a:prstGeom>
          <a:noFill/>
          <a:ln w="14288">
            <a:solidFill>
              <a:srgbClr val="BBAE9F"/>
            </a:solidFill>
            <a:prstDash val="solid"/>
          </a:ln>
        </p:spPr>
        <p:txBody>
          <a:bodyPr/>
          <a:lstStyle/>
          <a:p>
            <a:endParaRPr lang="en-GB"/>
          </a:p>
        </p:txBody>
      </p:sp>
      <p:sp>
        <p:nvSpPr>
          <p:cNvPr id="10" name="Rectangle 9">
            <a:extLst>
              <a:ext uri="{FF2B5EF4-FFF2-40B4-BE49-F238E27FC236}">
                <a16:creationId xmlns:a16="http://schemas.microsoft.com/office/drawing/2014/main" id="{963E43E6-7A05-5C36-7DF2-F4D0F2930698}"/>
              </a:ext>
            </a:extLst>
          </p:cNvPr>
          <p:cNvSpPr>
            <a:spLocks noGrp="1"/>
          </p:cNvSpPr>
          <p:nvPr/>
        </p:nvSpPr>
        <p:spPr>
          <a:xfrm>
            <a:off x="8286750" y="2419350"/>
            <a:ext cx="2857500" cy="523875"/>
          </a:xfrm>
          <a:prstGeom prst="rect">
            <a:avLst/>
          </a:prstGeom>
          <a:noFill/>
          <a:ln w="0">
            <a:noFill/>
            <a:prstDash val="solid"/>
          </a:ln>
        </p:spPr>
        <p:txBody>
          <a:bodyPr wrap="square" lIns="0" tIns="0" rIns="0" bIns="0" anchor="t">
            <a:normAutofit fontScale="95641"/>
          </a:bodyPr>
          <a:lstStyle/>
          <a:p>
            <a:pPr algn="l">
              <a:lnSpc>
                <a:spcPct val="100000"/>
              </a:lnSpc>
              <a:buNone/>
              <a:defRPr sz="1950" b="0" i="0">
                <a:solidFill>
                  <a:srgbClr val="3E3D42"/>
                </a:solidFill>
                <a:latin typeface="Georgia"/>
                <a:ea typeface="Georgia"/>
                <a:cs typeface="Georgia"/>
              </a:defRPr>
            </a:pPr>
            <a:r>
              <a:rPr lang="en-GB" sz="1950" b="0" i="0" dirty="0">
                <a:solidFill>
                  <a:srgbClr val="3E3D42"/>
                </a:solidFill>
                <a:latin typeface="Georgia"/>
                <a:ea typeface="Georgia"/>
                <a:cs typeface="Georgia"/>
              </a:rPr>
              <a:t>Organisational support</a:t>
            </a:r>
            <a:endParaRPr sz="1950" b="0" i="0" dirty="0">
              <a:solidFill>
                <a:srgbClr val="3E3D42"/>
              </a:solidFill>
              <a:latin typeface="Georgia"/>
              <a:ea typeface="Georgia"/>
              <a:cs typeface="Georgia"/>
            </a:endParaRPr>
          </a:p>
        </p:txBody>
      </p:sp>
      <p:sp>
        <p:nvSpPr>
          <p:cNvPr id="11" name="Rectangle 10">
            <a:extLst>
              <a:ext uri="{FF2B5EF4-FFF2-40B4-BE49-F238E27FC236}">
                <a16:creationId xmlns:a16="http://schemas.microsoft.com/office/drawing/2014/main" id="{8605B7BC-5680-63E7-2D7F-7A7F0CB6D2F7}"/>
              </a:ext>
            </a:extLst>
          </p:cNvPr>
          <p:cNvSpPr>
            <a:spLocks noGrp="1"/>
          </p:cNvSpPr>
          <p:nvPr/>
        </p:nvSpPr>
        <p:spPr>
          <a:xfrm>
            <a:off x="8286750" y="2990850"/>
            <a:ext cx="2857500" cy="857250"/>
          </a:xfrm>
          <a:prstGeom prst="rect">
            <a:avLst/>
          </a:prstGeom>
          <a:noFill/>
          <a:ln w="0">
            <a:noFill/>
            <a:prstDash val="solid"/>
          </a:ln>
        </p:spPr>
        <p:txBody>
          <a:bodyPr wrap="square" lIns="0" tIns="0" rIns="0" bIns="0" anchor="t">
            <a:normAutofit/>
          </a:bodyPr>
          <a:lstStyle/>
          <a:p>
            <a:pPr algn="l">
              <a:lnSpc>
                <a:spcPct val="113000"/>
              </a:lnSpc>
              <a:buNone/>
              <a:defRPr sz="1350" b="0" i="0">
                <a:solidFill>
                  <a:srgbClr val="5C595C"/>
                </a:solidFill>
                <a:latin typeface="Aptos"/>
                <a:ea typeface="Aptos"/>
                <a:cs typeface="Aptos"/>
              </a:defRPr>
            </a:pPr>
            <a:r>
              <a:rPr lang="en-GB" sz="1350" b="0" i="0" dirty="0">
                <a:solidFill>
                  <a:srgbClr val="5C595C"/>
                </a:solidFill>
                <a:latin typeface="Aptos"/>
                <a:ea typeface="Aptos"/>
                <a:cs typeface="Aptos"/>
              </a:rPr>
              <a:t>Senior Leadership Team buy in</a:t>
            </a:r>
            <a:endParaRPr sz="1350" b="0" i="0" dirty="0">
              <a:solidFill>
                <a:srgbClr val="5C595C"/>
              </a:solidFill>
              <a:latin typeface="Aptos"/>
              <a:ea typeface="Aptos"/>
              <a:cs typeface="Aptos"/>
            </a:endParaRPr>
          </a:p>
        </p:txBody>
      </p:sp>
      <p:sp>
        <p:nvSpPr>
          <p:cNvPr id="12" name="Rectangle 11">
            <a:extLst>
              <a:ext uri="{FF2B5EF4-FFF2-40B4-BE49-F238E27FC236}">
                <a16:creationId xmlns:a16="http://schemas.microsoft.com/office/drawing/2014/main" id="{7ADED002-9AB4-7297-E098-B899BC0053BF}"/>
              </a:ext>
            </a:extLst>
          </p:cNvPr>
          <p:cNvSpPr>
            <a:spLocks noGrp="1"/>
          </p:cNvSpPr>
          <p:nvPr/>
        </p:nvSpPr>
        <p:spPr>
          <a:xfrm>
            <a:off x="4762500" y="4095750"/>
            <a:ext cx="571500" cy="266700"/>
          </a:xfrm>
          <a:prstGeom prst="rect">
            <a:avLst/>
          </a:prstGeom>
          <a:noFill/>
          <a:ln w="0">
            <a:noFill/>
            <a:prstDash val="solid"/>
          </a:ln>
        </p:spPr>
        <p:txBody>
          <a:bodyPr wrap="square" lIns="0" tIns="0" rIns="0" bIns="0" anchor="t">
            <a:normAutofit fontScale="92593"/>
          </a:bodyPr>
          <a:lstStyle/>
          <a:p>
            <a:pPr algn="l">
              <a:lnSpc>
                <a:spcPct val="105000"/>
              </a:lnSpc>
              <a:buNone/>
              <a:defRPr sz="1800" b="1" i="0">
                <a:solidFill>
                  <a:srgbClr val="00A5A5"/>
                </a:solidFill>
                <a:latin typeface="Georgia"/>
                <a:ea typeface="Georgia"/>
                <a:cs typeface="Georgia"/>
              </a:defRPr>
            </a:pPr>
            <a:r>
              <a:rPr sz="1800" b="1" i="0">
                <a:solidFill>
                  <a:srgbClr val="00A5A5"/>
                </a:solidFill>
                <a:latin typeface="Georgia"/>
                <a:ea typeface="Georgia"/>
                <a:cs typeface="Georgia"/>
              </a:rPr>
              <a:t>03</a:t>
            </a:r>
          </a:p>
        </p:txBody>
      </p:sp>
      <p:sp>
        <p:nvSpPr>
          <p:cNvPr id="13" name="Straight Connector 12">
            <a:extLst>
              <a:ext uri="{FF2B5EF4-FFF2-40B4-BE49-F238E27FC236}">
                <a16:creationId xmlns:a16="http://schemas.microsoft.com/office/drawing/2014/main" id="{13A157E4-90BC-BF4A-A39F-A62B98DAA2A8}"/>
              </a:ext>
            </a:extLst>
          </p:cNvPr>
          <p:cNvSpPr>
            <a:spLocks noGrp="1"/>
          </p:cNvSpPr>
          <p:nvPr/>
        </p:nvSpPr>
        <p:spPr>
          <a:xfrm>
            <a:off x="5353050" y="4238625"/>
            <a:ext cx="2238375" cy="0"/>
          </a:xfrm>
          <a:prstGeom prst="line">
            <a:avLst/>
          </a:prstGeom>
          <a:noFill/>
          <a:ln w="14288">
            <a:solidFill>
              <a:srgbClr val="BBAE9F"/>
            </a:solidFill>
            <a:prstDash val="solid"/>
          </a:ln>
        </p:spPr>
        <p:txBody>
          <a:bodyPr/>
          <a:lstStyle/>
          <a:p>
            <a:endParaRPr lang="en-GB"/>
          </a:p>
        </p:txBody>
      </p:sp>
      <p:sp>
        <p:nvSpPr>
          <p:cNvPr id="14" name="Rectangle 13">
            <a:extLst>
              <a:ext uri="{FF2B5EF4-FFF2-40B4-BE49-F238E27FC236}">
                <a16:creationId xmlns:a16="http://schemas.microsoft.com/office/drawing/2014/main" id="{BDCE9AA4-2217-118E-D1D3-530D227006D9}"/>
              </a:ext>
            </a:extLst>
          </p:cNvPr>
          <p:cNvSpPr>
            <a:spLocks noGrp="1"/>
          </p:cNvSpPr>
          <p:nvPr/>
        </p:nvSpPr>
        <p:spPr>
          <a:xfrm>
            <a:off x="4762500" y="4514850"/>
            <a:ext cx="2857500" cy="523875"/>
          </a:xfrm>
          <a:prstGeom prst="rect">
            <a:avLst/>
          </a:prstGeom>
          <a:noFill/>
          <a:ln w="0">
            <a:noFill/>
            <a:prstDash val="solid"/>
          </a:ln>
        </p:spPr>
        <p:txBody>
          <a:bodyPr wrap="square" lIns="0" tIns="0" rIns="0" bIns="0" anchor="t">
            <a:normAutofit fontScale="95641"/>
          </a:bodyPr>
          <a:lstStyle/>
          <a:p>
            <a:pPr algn="l">
              <a:lnSpc>
                <a:spcPct val="100000"/>
              </a:lnSpc>
              <a:buNone/>
              <a:defRPr sz="1950" b="0" i="0">
                <a:solidFill>
                  <a:srgbClr val="3E3D42"/>
                </a:solidFill>
                <a:latin typeface="Georgia"/>
                <a:ea typeface="Georgia"/>
                <a:cs typeface="Georgia"/>
              </a:defRPr>
            </a:pPr>
            <a:r>
              <a:rPr lang="en-GB" sz="1950" b="0" i="0" dirty="0">
                <a:solidFill>
                  <a:srgbClr val="3E3D42"/>
                </a:solidFill>
                <a:latin typeface="Georgia"/>
                <a:ea typeface="Georgia"/>
                <a:cs typeface="Georgia"/>
              </a:rPr>
              <a:t>Leadership modelling</a:t>
            </a:r>
            <a:endParaRPr sz="1950" b="0" i="0" dirty="0">
              <a:solidFill>
                <a:srgbClr val="3E3D42"/>
              </a:solidFill>
              <a:latin typeface="Georgia"/>
              <a:ea typeface="Georgia"/>
              <a:cs typeface="Georgia"/>
            </a:endParaRPr>
          </a:p>
        </p:txBody>
      </p:sp>
      <p:sp>
        <p:nvSpPr>
          <p:cNvPr id="15" name="Rectangle 14">
            <a:extLst>
              <a:ext uri="{FF2B5EF4-FFF2-40B4-BE49-F238E27FC236}">
                <a16:creationId xmlns:a16="http://schemas.microsoft.com/office/drawing/2014/main" id="{AE91479F-C499-06FA-C454-48570B0354B2}"/>
              </a:ext>
            </a:extLst>
          </p:cNvPr>
          <p:cNvSpPr>
            <a:spLocks noGrp="1"/>
          </p:cNvSpPr>
          <p:nvPr/>
        </p:nvSpPr>
        <p:spPr>
          <a:xfrm>
            <a:off x="4762500" y="5086350"/>
            <a:ext cx="2857500" cy="857250"/>
          </a:xfrm>
          <a:prstGeom prst="rect">
            <a:avLst/>
          </a:prstGeom>
          <a:noFill/>
          <a:ln w="0">
            <a:noFill/>
            <a:prstDash val="solid"/>
          </a:ln>
        </p:spPr>
        <p:txBody>
          <a:bodyPr wrap="square" lIns="0" tIns="0" rIns="0" bIns="0" anchor="t">
            <a:normAutofit/>
          </a:bodyPr>
          <a:lstStyle/>
          <a:p>
            <a:pPr algn="l">
              <a:lnSpc>
                <a:spcPct val="113000"/>
              </a:lnSpc>
              <a:buNone/>
              <a:defRPr sz="1350" b="0" i="0">
                <a:solidFill>
                  <a:srgbClr val="5C595C"/>
                </a:solidFill>
                <a:latin typeface="Aptos"/>
                <a:ea typeface="Aptos"/>
                <a:cs typeface="Aptos"/>
              </a:defRPr>
            </a:pPr>
            <a:r>
              <a:rPr lang="en-GB" sz="1350" dirty="0">
                <a:solidFill>
                  <a:srgbClr val="5C595C"/>
                </a:solidFill>
                <a:latin typeface="Aptos"/>
                <a:ea typeface="Aptos"/>
                <a:cs typeface="Aptos"/>
              </a:rPr>
              <a:t>Leaders attending for role modelling and organisational insight purposes</a:t>
            </a:r>
            <a:endParaRPr sz="1350" b="0" i="0" dirty="0">
              <a:solidFill>
                <a:srgbClr val="5C595C"/>
              </a:solidFill>
              <a:latin typeface="Aptos"/>
              <a:ea typeface="Aptos"/>
              <a:cs typeface="Aptos"/>
            </a:endParaRPr>
          </a:p>
        </p:txBody>
      </p:sp>
      <p:sp>
        <p:nvSpPr>
          <p:cNvPr id="16" name="Rectangle 15">
            <a:extLst>
              <a:ext uri="{FF2B5EF4-FFF2-40B4-BE49-F238E27FC236}">
                <a16:creationId xmlns:a16="http://schemas.microsoft.com/office/drawing/2014/main" id="{E6CE744A-6400-8B67-5AEC-45C0336A14B1}"/>
              </a:ext>
            </a:extLst>
          </p:cNvPr>
          <p:cNvSpPr>
            <a:spLocks noGrp="1"/>
          </p:cNvSpPr>
          <p:nvPr/>
        </p:nvSpPr>
        <p:spPr>
          <a:xfrm>
            <a:off x="8286750" y="4095750"/>
            <a:ext cx="571500" cy="266700"/>
          </a:xfrm>
          <a:prstGeom prst="rect">
            <a:avLst/>
          </a:prstGeom>
          <a:noFill/>
          <a:ln w="0">
            <a:noFill/>
            <a:prstDash val="solid"/>
          </a:ln>
        </p:spPr>
        <p:txBody>
          <a:bodyPr wrap="square" lIns="0" tIns="0" rIns="0" bIns="0" anchor="t">
            <a:normAutofit fontScale="92593"/>
          </a:bodyPr>
          <a:lstStyle/>
          <a:p>
            <a:pPr algn="l">
              <a:lnSpc>
                <a:spcPct val="105000"/>
              </a:lnSpc>
              <a:buNone/>
              <a:defRPr sz="1800" b="1" i="0">
                <a:solidFill>
                  <a:srgbClr val="00A5A5"/>
                </a:solidFill>
                <a:latin typeface="Georgia"/>
                <a:ea typeface="Georgia"/>
                <a:cs typeface="Georgia"/>
              </a:defRPr>
            </a:pPr>
            <a:r>
              <a:rPr sz="1800" b="1" i="0">
                <a:solidFill>
                  <a:srgbClr val="00A5A5"/>
                </a:solidFill>
                <a:latin typeface="Georgia"/>
                <a:ea typeface="Georgia"/>
                <a:cs typeface="Georgia"/>
              </a:rPr>
              <a:t>04</a:t>
            </a:r>
          </a:p>
        </p:txBody>
      </p:sp>
      <p:sp>
        <p:nvSpPr>
          <p:cNvPr id="17" name="Straight Connector 16">
            <a:extLst>
              <a:ext uri="{FF2B5EF4-FFF2-40B4-BE49-F238E27FC236}">
                <a16:creationId xmlns:a16="http://schemas.microsoft.com/office/drawing/2014/main" id="{2DACECF1-AA50-8AFA-258F-FF4181F97FBD}"/>
              </a:ext>
            </a:extLst>
          </p:cNvPr>
          <p:cNvSpPr>
            <a:spLocks noGrp="1"/>
          </p:cNvSpPr>
          <p:nvPr/>
        </p:nvSpPr>
        <p:spPr>
          <a:xfrm>
            <a:off x="8877300" y="4238625"/>
            <a:ext cx="2238375" cy="0"/>
          </a:xfrm>
          <a:prstGeom prst="line">
            <a:avLst/>
          </a:prstGeom>
          <a:noFill/>
          <a:ln w="14288">
            <a:solidFill>
              <a:srgbClr val="BBAE9F"/>
            </a:solidFill>
            <a:prstDash val="solid"/>
          </a:ln>
        </p:spPr>
        <p:txBody>
          <a:bodyPr/>
          <a:lstStyle/>
          <a:p>
            <a:endParaRPr lang="en-GB"/>
          </a:p>
        </p:txBody>
      </p:sp>
      <p:sp>
        <p:nvSpPr>
          <p:cNvPr id="18" name="Rectangle 17">
            <a:extLst>
              <a:ext uri="{FF2B5EF4-FFF2-40B4-BE49-F238E27FC236}">
                <a16:creationId xmlns:a16="http://schemas.microsoft.com/office/drawing/2014/main" id="{734B8F8E-F77B-2F1B-67AF-34073207E71A}"/>
              </a:ext>
            </a:extLst>
          </p:cNvPr>
          <p:cNvSpPr>
            <a:spLocks noGrp="1"/>
          </p:cNvSpPr>
          <p:nvPr/>
        </p:nvSpPr>
        <p:spPr>
          <a:xfrm>
            <a:off x="8286750" y="4514850"/>
            <a:ext cx="2857500" cy="523875"/>
          </a:xfrm>
          <a:prstGeom prst="rect">
            <a:avLst/>
          </a:prstGeom>
          <a:noFill/>
          <a:ln w="0">
            <a:noFill/>
            <a:prstDash val="solid"/>
          </a:ln>
        </p:spPr>
        <p:txBody>
          <a:bodyPr wrap="square" lIns="0" tIns="0" rIns="0" bIns="0" anchor="t">
            <a:normAutofit/>
          </a:bodyPr>
          <a:lstStyle/>
          <a:p>
            <a:pPr algn="l">
              <a:lnSpc>
                <a:spcPct val="100000"/>
              </a:lnSpc>
              <a:buNone/>
              <a:defRPr sz="1950" b="0" i="0">
                <a:solidFill>
                  <a:srgbClr val="3E3D42"/>
                </a:solidFill>
                <a:latin typeface="Georgia"/>
                <a:ea typeface="Georgia"/>
                <a:cs typeface="Georgia"/>
              </a:defRPr>
            </a:pPr>
            <a:r>
              <a:rPr lang="en-GB" sz="1950" dirty="0">
                <a:solidFill>
                  <a:srgbClr val="3E3D42"/>
                </a:solidFill>
                <a:latin typeface="Georgia"/>
                <a:ea typeface="Georgia"/>
                <a:cs typeface="Georgia"/>
              </a:rPr>
              <a:t>Consistency</a:t>
            </a:r>
            <a:endParaRPr sz="1950" b="0" i="0" dirty="0">
              <a:solidFill>
                <a:srgbClr val="3E3D42"/>
              </a:solidFill>
              <a:latin typeface="Georgia"/>
              <a:ea typeface="Georgia"/>
              <a:cs typeface="Georgia"/>
            </a:endParaRPr>
          </a:p>
        </p:txBody>
      </p:sp>
      <p:sp>
        <p:nvSpPr>
          <p:cNvPr id="19" name="Rectangle 18">
            <a:extLst>
              <a:ext uri="{FF2B5EF4-FFF2-40B4-BE49-F238E27FC236}">
                <a16:creationId xmlns:a16="http://schemas.microsoft.com/office/drawing/2014/main" id="{E1F15B28-B8E2-38E6-7F6E-6B9B4E5BDEB0}"/>
              </a:ext>
            </a:extLst>
          </p:cNvPr>
          <p:cNvSpPr>
            <a:spLocks noGrp="1"/>
          </p:cNvSpPr>
          <p:nvPr/>
        </p:nvSpPr>
        <p:spPr>
          <a:xfrm>
            <a:off x="8286750" y="5086350"/>
            <a:ext cx="2857500" cy="857250"/>
          </a:xfrm>
          <a:prstGeom prst="rect">
            <a:avLst/>
          </a:prstGeom>
          <a:noFill/>
          <a:ln w="0">
            <a:noFill/>
            <a:prstDash val="solid"/>
          </a:ln>
        </p:spPr>
        <p:txBody>
          <a:bodyPr wrap="square" lIns="0" tIns="0" rIns="0" bIns="0" anchor="t">
            <a:normAutofit/>
          </a:bodyPr>
          <a:lstStyle/>
          <a:p>
            <a:pPr algn="l">
              <a:lnSpc>
                <a:spcPct val="113000"/>
              </a:lnSpc>
              <a:buNone/>
              <a:defRPr sz="1350" b="0" i="0">
                <a:solidFill>
                  <a:srgbClr val="5C595C"/>
                </a:solidFill>
                <a:latin typeface="Aptos"/>
                <a:ea typeface="Aptos"/>
                <a:cs typeface="Aptos"/>
              </a:defRPr>
            </a:pPr>
            <a:r>
              <a:rPr lang="en-GB" sz="1350" dirty="0">
                <a:solidFill>
                  <a:srgbClr val="5C595C"/>
                </a:solidFill>
                <a:latin typeface="Aptos"/>
                <a:ea typeface="Aptos"/>
                <a:cs typeface="Aptos"/>
              </a:rPr>
              <a:t>This is a key driver of success</a:t>
            </a:r>
            <a:endParaRPr sz="1350" b="0" i="0" dirty="0">
              <a:solidFill>
                <a:srgbClr val="5C595C"/>
              </a:solidFill>
              <a:latin typeface="Aptos"/>
              <a:ea typeface="Aptos"/>
              <a:cs typeface="Aptos"/>
            </a:endParaRPr>
          </a:p>
        </p:txBody>
      </p:sp>
      <p:sp>
        <p:nvSpPr>
          <p:cNvPr id="21" name="Rectangle 20">
            <a:extLst>
              <a:ext uri="{FF2B5EF4-FFF2-40B4-BE49-F238E27FC236}">
                <a16:creationId xmlns:a16="http://schemas.microsoft.com/office/drawing/2014/main" id="{D0EC2781-1BB3-F93A-C0C3-B8C1F33916F9}"/>
              </a:ext>
            </a:extLst>
          </p:cNvPr>
          <p:cNvSpPr>
            <a:spLocks noGrp="1"/>
          </p:cNvSpPr>
          <p:nvPr/>
        </p:nvSpPr>
        <p:spPr>
          <a:xfrm>
            <a:off x="2009775" y="6543675"/>
            <a:ext cx="2857500" cy="857250"/>
          </a:xfrm>
          <a:prstGeom prst="rect">
            <a:avLst/>
          </a:prstGeom>
          <a:noFill/>
          <a:ln w="0">
            <a:noFill/>
            <a:prstDash val="solid"/>
          </a:ln>
        </p:spPr>
        <p:txBody>
          <a:bodyPr wrap="square" lIns="0" tIns="0" rIns="0" bIns="0" anchor="t">
            <a:normAutofit/>
          </a:bodyPr>
          <a:lstStyle/>
          <a:p>
            <a:pPr algn="l">
              <a:lnSpc>
                <a:spcPct val="113000"/>
              </a:lnSpc>
              <a:buNone/>
              <a:defRPr sz="1350" b="0" i="0">
                <a:solidFill>
                  <a:srgbClr val="5C595C"/>
                </a:solidFill>
                <a:latin typeface="Aptos"/>
                <a:ea typeface="Aptos"/>
                <a:cs typeface="Aptos"/>
              </a:defRPr>
            </a:pPr>
            <a:r>
              <a:rPr lang="en-GB" sz="1350" b="0" i="0" dirty="0">
                <a:solidFill>
                  <a:srgbClr val="5C595C"/>
                </a:solidFill>
                <a:latin typeface="Aptos"/>
                <a:ea typeface="Aptos"/>
                <a:cs typeface="Aptos"/>
              </a:rPr>
              <a:t>Image by </a:t>
            </a:r>
            <a:r>
              <a:rPr lang="en-GB" sz="1350" b="0" i="0" dirty="0" err="1">
                <a:solidFill>
                  <a:srgbClr val="5C595C"/>
                </a:solidFill>
                <a:latin typeface="Aptos"/>
                <a:ea typeface="Aptos"/>
                <a:cs typeface="Aptos"/>
              </a:rPr>
              <a:t>Tylijura</a:t>
            </a:r>
            <a:r>
              <a:rPr lang="en-GB" sz="1350" b="0" i="0" dirty="0">
                <a:solidFill>
                  <a:srgbClr val="5C595C"/>
                </a:solidFill>
                <a:latin typeface="Aptos"/>
                <a:ea typeface="Aptos"/>
                <a:cs typeface="Aptos"/>
              </a:rPr>
              <a:t> from </a:t>
            </a:r>
            <a:r>
              <a:rPr lang="en-GB" sz="1350" b="0" i="0" dirty="0" err="1">
                <a:solidFill>
                  <a:srgbClr val="5C595C"/>
                </a:solidFill>
                <a:latin typeface="Aptos"/>
                <a:ea typeface="Aptos"/>
                <a:cs typeface="Aptos"/>
              </a:rPr>
              <a:t>Pixabay</a:t>
            </a:r>
            <a:endParaRPr sz="1350" b="0" i="0" dirty="0">
              <a:solidFill>
                <a:srgbClr val="5C595C"/>
              </a:solidFill>
              <a:latin typeface="Aptos"/>
              <a:ea typeface="Aptos"/>
              <a:cs typeface="Aptos"/>
            </a:endParaRPr>
          </a:p>
        </p:txBody>
      </p:sp>
    </p:spTree>
    <p:extLst>
      <p:ext uri="{BB962C8B-B14F-4D97-AF65-F5344CB8AC3E}">
        <p14:creationId xmlns:p14="http://schemas.microsoft.com/office/powerpoint/2010/main" val="160918242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4EFE7"/>
        </a:solidFill>
        <a:effectLst/>
      </p:bgPr>
    </p:bg>
    <p:spTree>
      <p:nvGrpSpPr>
        <p:cNvPr id="1" name="">
          <a:extLst>
            <a:ext uri="{FF2B5EF4-FFF2-40B4-BE49-F238E27FC236}">
              <a16:creationId xmlns:a16="http://schemas.microsoft.com/office/drawing/2014/main" id="{A9823D2D-7A44-3133-D098-9715AC49B20A}"/>
            </a:ext>
          </a:extLst>
        </p:cNvPr>
        <p:cNvGrpSpPr/>
        <p:nvPr/>
      </p:nvGrpSpPr>
      <p:grpSpPr>
        <a:xfrm>
          <a:off x="0" y="0"/>
          <a:ext cx="0" cy="0"/>
          <a:chOff x="0" y="0"/>
          <a:chExt cx="0" cy="0"/>
        </a:xfrm>
      </p:grpSpPr>
      <p:sp>
        <p:nvSpPr>
          <p:cNvPr id="20" name="Rectangle 19">
            <a:extLst>
              <a:ext uri="{FF2B5EF4-FFF2-40B4-BE49-F238E27FC236}">
                <a16:creationId xmlns:a16="http://schemas.microsoft.com/office/drawing/2014/main" id="{B189CED9-6BFC-FB8E-99F3-68B9ED7CD2DA}"/>
              </a:ext>
            </a:extLst>
          </p:cNvPr>
          <p:cNvSpPr>
            <a:spLocks noGrp="1"/>
          </p:cNvSpPr>
          <p:nvPr/>
        </p:nvSpPr>
        <p:spPr>
          <a:xfrm>
            <a:off x="609600" y="523875"/>
            <a:ext cx="10668000" cy="1066800"/>
          </a:xfrm>
          <a:prstGeom prst="rect">
            <a:avLst/>
          </a:prstGeom>
          <a:noFill/>
          <a:ln w="0">
            <a:noFill/>
            <a:prstDash val="solid"/>
          </a:ln>
        </p:spPr>
        <p:txBody>
          <a:bodyPr wrap="square" lIns="0" tIns="0" rIns="0" bIns="0" anchor="t">
            <a:normAutofit/>
          </a:bodyPr>
          <a:lstStyle/>
          <a:p>
            <a:pPr algn="l">
              <a:lnSpc>
                <a:spcPct val="98000"/>
              </a:lnSpc>
              <a:buNone/>
              <a:defRPr sz="3450" b="0" i="0">
                <a:solidFill>
                  <a:srgbClr val="3E3D42"/>
                </a:solidFill>
                <a:latin typeface="Georgia"/>
                <a:ea typeface="Georgia"/>
                <a:cs typeface="Georgia"/>
              </a:defRPr>
            </a:pPr>
            <a:r>
              <a:rPr lang="en-GB" sz="3450" b="0" i="0" dirty="0">
                <a:solidFill>
                  <a:srgbClr val="3E3D42"/>
                </a:solidFill>
                <a:latin typeface="Georgia"/>
                <a:ea typeface="Georgia"/>
                <a:cs typeface="Georgia"/>
              </a:rPr>
              <a:t>One health lens and compassion in the pet owner relationship</a:t>
            </a:r>
            <a:endParaRPr sz="3450" b="0" i="0" dirty="0">
              <a:solidFill>
                <a:srgbClr val="3E3D42"/>
              </a:solidFill>
              <a:latin typeface="Georgia"/>
              <a:ea typeface="Georgia"/>
              <a:cs typeface="Georgia"/>
            </a:endParaRPr>
          </a:p>
        </p:txBody>
      </p:sp>
      <p:sp>
        <p:nvSpPr>
          <p:cNvPr id="2" name="Straight Connector 1">
            <a:extLst>
              <a:ext uri="{FF2B5EF4-FFF2-40B4-BE49-F238E27FC236}">
                <a16:creationId xmlns:a16="http://schemas.microsoft.com/office/drawing/2014/main" id="{215F0175-4C79-68B7-8947-10629FC2205B}"/>
              </a:ext>
            </a:extLst>
          </p:cNvPr>
          <p:cNvSpPr>
            <a:spLocks noGrp="1"/>
          </p:cNvSpPr>
          <p:nvPr/>
        </p:nvSpPr>
        <p:spPr>
          <a:xfrm>
            <a:off x="609600" y="1762125"/>
            <a:ext cx="876300" cy="0"/>
          </a:xfrm>
          <a:prstGeom prst="line">
            <a:avLst/>
          </a:prstGeom>
          <a:noFill/>
          <a:ln w="38100">
            <a:solidFill>
              <a:srgbClr val="00A5A5"/>
            </a:solidFill>
            <a:prstDash val="solid"/>
          </a:ln>
        </p:spPr>
        <p:txBody>
          <a:bodyPr/>
          <a:lstStyle/>
          <a:p>
            <a:endParaRPr lang="en-GB"/>
          </a:p>
        </p:txBody>
      </p:sp>
      <p:sp>
        <p:nvSpPr>
          <p:cNvPr id="6" name="Rectangle 5">
            <a:extLst>
              <a:ext uri="{FF2B5EF4-FFF2-40B4-BE49-F238E27FC236}">
                <a16:creationId xmlns:a16="http://schemas.microsoft.com/office/drawing/2014/main" id="{AE348922-798C-69CC-E99D-D4066447D972}"/>
              </a:ext>
            </a:extLst>
          </p:cNvPr>
          <p:cNvSpPr>
            <a:spLocks noGrp="1"/>
          </p:cNvSpPr>
          <p:nvPr/>
        </p:nvSpPr>
        <p:spPr>
          <a:xfrm>
            <a:off x="5334000" y="1952625"/>
            <a:ext cx="5810250" cy="857250"/>
          </a:xfrm>
          <a:prstGeom prst="rect">
            <a:avLst/>
          </a:prstGeom>
          <a:noFill/>
          <a:ln w="0">
            <a:noFill/>
            <a:prstDash val="solid"/>
          </a:ln>
        </p:spPr>
        <p:txBody>
          <a:bodyPr wrap="square" lIns="0" tIns="0" rIns="0" bIns="0" anchor="t">
            <a:normAutofit fontScale="95219"/>
          </a:bodyPr>
          <a:lstStyle/>
          <a:p>
            <a:pPr algn="l">
              <a:lnSpc>
                <a:spcPct val="114000"/>
              </a:lnSpc>
              <a:buNone/>
              <a:defRPr sz="1875" b="0" i="0">
                <a:solidFill>
                  <a:srgbClr val="27272B"/>
                </a:solidFill>
                <a:latin typeface="Aptos"/>
                <a:ea typeface="Aptos"/>
                <a:cs typeface="Aptos"/>
              </a:defRPr>
            </a:pPr>
            <a:r>
              <a:rPr lang="en-GB" sz="1875" b="0" i="0" dirty="0">
                <a:solidFill>
                  <a:srgbClr val="27272B"/>
                </a:solidFill>
                <a:latin typeface="Aptos"/>
                <a:ea typeface="Aptos"/>
                <a:cs typeface="Aptos"/>
              </a:rPr>
              <a:t>Veterinary professional can play an important social care role alongside medical professionals</a:t>
            </a:r>
            <a:endParaRPr sz="1875" b="0" i="0" dirty="0">
              <a:solidFill>
                <a:srgbClr val="27272B"/>
              </a:solidFill>
              <a:latin typeface="Aptos"/>
              <a:ea typeface="Aptos"/>
              <a:cs typeface="Aptos"/>
            </a:endParaRPr>
          </a:p>
        </p:txBody>
      </p:sp>
      <p:sp>
        <p:nvSpPr>
          <p:cNvPr id="7" name="Straight Connector 6">
            <a:extLst>
              <a:ext uri="{FF2B5EF4-FFF2-40B4-BE49-F238E27FC236}">
                <a16:creationId xmlns:a16="http://schemas.microsoft.com/office/drawing/2014/main" id="{34014073-7562-561F-759D-F35CAB50A2E6}"/>
              </a:ext>
            </a:extLst>
          </p:cNvPr>
          <p:cNvSpPr>
            <a:spLocks noGrp="1"/>
          </p:cNvSpPr>
          <p:nvPr/>
        </p:nvSpPr>
        <p:spPr>
          <a:xfrm>
            <a:off x="5334000" y="3371850"/>
            <a:ext cx="323850" cy="0"/>
          </a:xfrm>
          <a:prstGeom prst="line">
            <a:avLst/>
          </a:prstGeom>
          <a:noFill/>
          <a:ln w="38100">
            <a:solidFill>
              <a:srgbClr val="00A5A5"/>
            </a:solidFill>
            <a:prstDash val="solid"/>
          </a:ln>
        </p:spPr>
        <p:txBody>
          <a:bodyPr/>
          <a:lstStyle/>
          <a:p>
            <a:endParaRPr lang="en-GB"/>
          </a:p>
        </p:txBody>
      </p:sp>
      <p:sp>
        <p:nvSpPr>
          <p:cNvPr id="8" name="Rectangle 7">
            <a:extLst>
              <a:ext uri="{FF2B5EF4-FFF2-40B4-BE49-F238E27FC236}">
                <a16:creationId xmlns:a16="http://schemas.microsoft.com/office/drawing/2014/main" id="{AEAF8F5A-C3E4-5401-393A-BC6F41D8EA07}"/>
              </a:ext>
            </a:extLst>
          </p:cNvPr>
          <p:cNvSpPr>
            <a:spLocks noGrp="1"/>
          </p:cNvSpPr>
          <p:nvPr/>
        </p:nvSpPr>
        <p:spPr>
          <a:xfrm>
            <a:off x="5810250" y="3238500"/>
            <a:ext cx="4953000" cy="304800"/>
          </a:xfrm>
          <a:prstGeom prst="rect">
            <a:avLst/>
          </a:prstGeom>
          <a:noFill/>
          <a:ln w="0">
            <a:noFill/>
            <a:prstDash val="solid"/>
          </a:ln>
        </p:spPr>
        <p:txBody>
          <a:bodyPr wrap="square" lIns="0" tIns="0" rIns="0" bIns="0" anchor="t">
            <a:normAutofit/>
          </a:bodyPr>
          <a:lstStyle/>
          <a:p>
            <a:pPr algn="l">
              <a:lnSpc>
                <a:spcPct val="105000"/>
              </a:lnSpc>
              <a:buNone/>
              <a:defRPr sz="1875" b="0" i="0">
                <a:solidFill>
                  <a:srgbClr val="3E3D42"/>
                </a:solidFill>
                <a:latin typeface="Georgia"/>
                <a:ea typeface="Georgia"/>
                <a:cs typeface="Georgia"/>
              </a:defRPr>
            </a:pPr>
            <a:r>
              <a:rPr lang="en-GB" sz="1875" b="0" i="0" dirty="0">
                <a:solidFill>
                  <a:srgbClr val="3E3D42"/>
                </a:solidFill>
                <a:latin typeface="Georgia"/>
                <a:ea typeface="Georgia"/>
                <a:cs typeface="Georgia"/>
              </a:rPr>
              <a:t>Noticing and supporting vulnerable adults</a:t>
            </a:r>
            <a:endParaRPr sz="1875" b="0" i="0" dirty="0">
              <a:solidFill>
                <a:srgbClr val="3E3D42"/>
              </a:solidFill>
              <a:latin typeface="Georgia"/>
              <a:ea typeface="Georgia"/>
              <a:cs typeface="Georgia"/>
            </a:endParaRPr>
          </a:p>
        </p:txBody>
      </p:sp>
      <p:sp>
        <p:nvSpPr>
          <p:cNvPr id="9" name="Rectangle 8">
            <a:extLst>
              <a:ext uri="{FF2B5EF4-FFF2-40B4-BE49-F238E27FC236}">
                <a16:creationId xmlns:a16="http://schemas.microsoft.com/office/drawing/2014/main" id="{2254E7D4-7180-CC48-4283-A69EB1968C36}"/>
              </a:ext>
            </a:extLst>
          </p:cNvPr>
          <p:cNvSpPr>
            <a:spLocks noGrp="1"/>
          </p:cNvSpPr>
          <p:nvPr/>
        </p:nvSpPr>
        <p:spPr>
          <a:xfrm>
            <a:off x="5810250" y="3638550"/>
            <a:ext cx="4953000" cy="381000"/>
          </a:xfrm>
          <a:prstGeom prst="rect">
            <a:avLst/>
          </a:prstGeom>
          <a:noFill/>
          <a:ln w="0">
            <a:noFill/>
            <a:prstDash val="solid"/>
          </a:ln>
        </p:spPr>
        <p:txBody>
          <a:bodyPr wrap="square" lIns="0" tIns="0" rIns="0" bIns="0" anchor="t">
            <a:normAutofit/>
          </a:bodyPr>
          <a:lstStyle/>
          <a:p>
            <a:pPr algn="l">
              <a:lnSpc>
                <a:spcPct val="105000"/>
              </a:lnSpc>
              <a:buNone/>
              <a:defRPr sz="1350" b="0" i="0">
                <a:solidFill>
                  <a:srgbClr val="625E61"/>
                </a:solidFill>
                <a:latin typeface="Aptos"/>
                <a:ea typeface="Aptos"/>
                <a:cs typeface="Aptos"/>
              </a:defRPr>
            </a:pPr>
            <a:r>
              <a:rPr lang="en-GB" sz="1350" b="0" i="0" dirty="0">
                <a:solidFill>
                  <a:srgbClr val="625E61"/>
                </a:solidFill>
                <a:latin typeface="Aptos"/>
                <a:ea typeface="Aptos"/>
                <a:cs typeface="Aptos"/>
              </a:rPr>
              <a:t>Dementia care, safeguarding concerns</a:t>
            </a:r>
            <a:endParaRPr sz="1350" b="0" i="0" dirty="0">
              <a:solidFill>
                <a:srgbClr val="625E61"/>
              </a:solidFill>
              <a:latin typeface="Aptos"/>
              <a:ea typeface="Aptos"/>
              <a:cs typeface="Aptos"/>
            </a:endParaRPr>
          </a:p>
        </p:txBody>
      </p:sp>
      <p:sp>
        <p:nvSpPr>
          <p:cNvPr id="10" name="Straight Connector 9">
            <a:extLst>
              <a:ext uri="{FF2B5EF4-FFF2-40B4-BE49-F238E27FC236}">
                <a16:creationId xmlns:a16="http://schemas.microsoft.com/office/drawing/2014/main" id="{BFB39109-0D16-953C-23E9-E11B8B135EC5}"/>
              </a:ext>
            </a:extLst>
          </p:cNvPr>
          <p:cNvSpPr>
            <a:spLocks noGrp="1"/>
          </p:cNvSpPr>
          <p:nvPr/>
        </p:nvSpPr>
        <p:spPr>
          <a:xfrm>
            <a:off x="5334000" y="4343400"/>
            <a:ext cx="323850" cy="0"/>
          </a:xfrm>
          <a:prstGeom prst="line">
            <a:avLst/>
          </a:prstGeom>
          <a:noFill/>
          <a:ln w="38100">
            <a:solidFill>
              <a:srgbClr val="00A5A5"/>
            </a:solidFill>
            <a:prstDash val="solid"/>
          </a:ln>
        </p:spPr>
        <p:txBody>
          <a:bodyPr/>
          <a:lstStyle/>
          <a:p>
            <a:endParaRPr lang="en-GB"/>
          </a:p>
        </p:txBody>
      </p:sp>
      <p:sp>
        <p:nvSpPr>
          <p:cNvPr id="11" name="Rectangle 10">
            <a:extLst>
              <a:ext uri="{FF2B5EF4-FFF2-40B4-BE49-F238E27FC236}">
                <a16:creationId xmlns:a16="http://schemas.microsoft.com/office/drawing/2014/main" id="{EBAB3722-7B5C-78D5-94AC-E70A5AF6EB00}"/>
              </a:ext>
            </a:extLst>
          </p:cNvPr>
          <p:cNvSpPr>
            <a:spLocks noGrp="1"/>
          </p:cNvSpPr>
          <p:nvPr/>
        </p:nvSpPr>
        <p:spPr>
          <a:xfrm>
            <a:off x="5810250" y="4210050"/>
            <a:ext cx="4953000" cy="304800"/>
          </a:xfrm>
          <a:prstGeom prst="rect">
            <a:avLst/>
          </a:prstGeom>
          <a:noFill/>
          <a:ln w="0">
            <a:noFill/>
            <a:prstDash val="solid"/>
          </a:ln>
        </p:spPr>
        <p:txBody>
          <a:bodyPr wrap="square" lIns="0" tIns="0" rIns="0" bIns="0" anchor="t">
            <a:normAutofit/>
          </a:bodyPr>
          <a:lstStyle/>
          <a:p>
            <a:pPr algn="l">
              <a:lnSpc>
                <a:spcPct val="105000"/>
              </a:lnSpc>
              <a:buNone/>
              <a:defRPr sz="1875" b="0" i="0">
                <a:solidFill>
                  <a:srgbClr val="3E3D42"/>
                </a:solidFill>
                <a:latin typeface="Georgia"/>
                <a:ea typeface="Georgia"/>
                <a:cs typeface="Georgia"/>
              </a:defRPr>
            </a:pPr>
            <a:r>
              <a:rPr lang="en-GB" sz="1875" b="0" i="0" dirty="0">
                <a:solidFill>
                  <a:srgbClr val="3E3D42"/>
                </a:solidFill>
                <a:latin typeface="Georgia"/>
                <a:ea typeface="Georgia"/>
                <a:cs typeface="Georgia"/>
              </a:rPr>
              <a:t>Non-accidental injury</a:t>
            </a:r>
            <a:endParaRPr sz="1875" b="0" i="0" dirty="0">
              <a:solidFill>
                <a:srgbClr val="3E3D42"/>
              </a:solidFill>
              <a:latin typeface="Georgia"/>
              <a:ea typeface="Georgia"/>
              <a:cs typeface="Georgia"/>
            </a:endParaRPr>
          </a:p>
        </p:txBody>
      </p:sp>
      <p:sp>
        <p:nvSpPr>
          <p:cNvPr id="12" name="Rectangle 11">
            <a:extLst>
              <a:ext uri="{FF2B5EF4-FFF2-40B4-BE49-F238E27FC236}">
                <a16:creationId xmlns:a16="http://schemas.microsoft.com/office/drawing/2014/main" id="{610EC693-D4B5-A3BB-DDEE-54E81690435A}"/>
              </a:ext>
            </a:extLst>
          </p:cNvPr>
          <p:cNvSpPr>
            <a:spLocks noGrp="1"/>
          </p:cNvSpPr>
          <p:nvPr/>
        </p:nvSpPr>
        <p:spPr>
          <a:xfrm>
            <a:off x="5810250" y="4610100"/>
            <a:ext cx="4953000" cy="381000"/>
          </a:xfrm>
          <a:prstGeom prst="rect">
            <a:avLst/>
          </a:prstGeom>
          <a:noFill/>
          <a:ln w="0">
            <a:noFill/>
            <a:prstDash val="solid"/>
          </a:ln>
        </p:spPr>
        <p:txBody>
          <a:bodyPr wrap="square" lIns="0" tIns="0" rIns="0" bIns="0" anchor="t">
            <a:normAutofit/>
          </a:bodyPr>
          <a:lstStyle/>
          <a:p>
            <a:pPr algn="l">
              <a:lnSpc>
                <a:spcPct val="105000"/>
              </a:lnSpc>
              <a:buNone/>
              <a:defRPr sz="1350" b="0" i="0">
                <a:solidFill>
                  <a:srgbClr val="625E61"/>
                </a:solidFill>
                <a:latin typeface="Aptos"/>
                <a:ea typeface="Aptos"/>
                <a:cs typeface="Aptos"/>
              </a:defRPr>
            </a:pPr>
            <a:r>
              <a:rPr lang="en-GB" sz="1350" b="0" i="0" dirty="0">
                <a:solidFill>
                  <a:srgbClr val="625E61"/>
                </a:solidFill>
                <a:latin typeface="Aptos"/>
                <a:ea typeface="Aptos"/>
                <a:cs typeface="Aptos"/>
              </a:rPr>
              <a:t>Linking to social work support &amp; reporting</a:t>
            </a:r>
            <a:endParaRPr sz="1350" b="0" i="0" dirty="0">
              <a:solidFill>
                <a:srgbClr val="625E61"/>
              </a:solidFill>
              <a:latin typeface="Aptos"/>
              <a:ea typeface="Aptos"/>
              <a:cs typeface="Aptos"/>
            </a:endParaRPr>
          </a:p>
        </p:txBody>
      </p:sp>
      <p:sp>
        <p:nvSpPr>
          <p:cNvPr id="13" name="Straight Connector 12">
            <a:extLst>
              <a:ext uri="{FF2B5EF4-FFF2-40B4-BE49-F238E27FC236}">
                <a16:creationId xmlns:a16="http://schemas.microsoft.com/office/drawing/2014/main" id="{E2D000B2-1372-9E1E-4DF3-A779EDB99A4F}"/>
              </a:ext>
            </a:extLst>
          </p:cNvPr>
          <p:cNvSpPr>
            <a:spLocks noGrp="1"/>
          </p:cNvSpPr>
          <p:nvPr/>
        </p:nvSpPr>
        <p:spPr>
          <a:xfrm>
            <a:off x="5334000" y="5314950"/>
            <a:ext cx="323850" cy="0"/>
          </a:xfrm>
          <a:prstGeom prst="line">
            <a:avLst/>
          </a:prstGeom>
          <a:noFill/>
          <a:ln w="38100">
            <a:solidFill>
              <a:srgbClr val="00A5A5"/>
            </a:solidFill>
            <a:prstDash val="solid"/>
          </a:ln>
        </p:spPr>
        <p:txBody>
          <a:bodyPr/>
          <a:lstStyle/>
          <a:p>
            <a:endParaRPr lang="en-GB"/>
          </a:p>
        </p:txBody>
      </p:sp>
      <p:sp>
        <p:nvSpPr>
          <p:cNvPr id="14" name="Rectangle 13">
            <a:extLst>
              <a:ext uri="{FF2B5EF4-FFF2-40B4-BE49-F238E27FC236}">
                <a16:creationId xmlns:a16="http://schemas.microsoft.com/office/drawing/2014/main" id="{0D485E60-9B44-B9EA-9B5A-8EE656EDE33D}"/>
              </a:ext>
            </a:extLst>
          </p:cNvPr>
          <p:cNvSpPr>
            <a:spLocks noGrp="1"/>
          </p:cNvSpPr>
          <p:nvPr/>
        </p:nvSpPr>
        <p:spPr>
          <a:xfrm>
            <a:off x="5810250" y="5181600"/>
            <a:ext cx="4953000" cy="304800"/>
          </a:xfrm>
          <a:prstGeom prst="rect">
            <a:avLst/>
          </a:prstGeom>
          <a:noFill/>
          <a:ln w="0">
            <a:noFill/>
            <a:prstDash val="solid"/>
          </a:ln>
        </p:spPr>
        <p:txBody>
          <a:bodyPr wrap="square" lIns="0" tIns="0" rIns="0" bIns="0" anchor="t">
            <a:normAutofit/>
          </a:bodyPr>
          <a:lstStyle/>
          <a:p>
            <a:pPr algn="l">
              <a:lnSpc>
                <a:spcPct val="105000"/>
              </a:lnSpc>
              <a:buNone/>
              <a:defRPr sz="1875" b="0" i="0">
                <a:solidFill>
                  <a:srgbClr val="3E3D42"/>
                </a:solidFill>
                <a:latin typeface="Georgia"/>
                <a:ea typeface="Georgia"/>
                <a:cs typeface="Georgia"/>
              </a:defRPr>
            </a:pPr>
            <a:r>
              <a:rPr lang="en-GB" sz="1875" b="0" i="0" dirty="0">
                <a:solidFill>
                  <a:srgbClr val="3E3D42"/>
                </a:solidFill>
                <a:latin typeface="Georgia"/>
                <a:ea typeface="Georgia"/>
                <a:cs typeface="Georgia"/>
              </a:rPr>
              <a:t>Loneliness</a:t>
            </a:r>
            <a:endParaRPr sz="1875" b="0" i="0" dirty="0">
              <a:solidFill>
                <a:srgbClr val="3E3D42"/>
              </a:solidFill>
              <a:latin typeface="Georgia"/>
              <a:ea typeface="Georgia"/>
              <a:cs typeface="Georgia"/>
            </a:endParaRPr>
          </a:p>
        </p:txBody>
      </p:sp>
      <p:sp>
        <p:nvSpPr>
          <p:cNvPr id="15" name="Rectangle 14">
            <a:extLst>
              <a:ext uri="{FF2B5EF4-FFF2-40B4-BE49-F238E27FC236}">
                <a16:creationId xmlns:a16="http://schemas.microsoft.com/office/drawing/2014/main" id="{094FF1C1-4CAF-D0DB-D1B8-6A58A212A784}"/>
              </a:ext>
            </a:extLst>
          </p:cNvPr>
          <p:cNvSpPr>
            <a:spLocks noGrp="1"/>
          </p:cNvSpPr>
          <p:nvPr/>
        </p:nvSpPr>
        <p:spPr>
          <a:xfrm>
            <a:off x="5810250" y="5581650"/>
            <a:ext cx="4953000" cy="381000"/>
          </a:xfrm>
          <a:prstGeom prst="rect">
            <a:avLst/>
          </a:prstGeom>
          <a:noFill/>
          <a:ln w="0">
            <a:noFill/>
            <a:prstDash val="solid"/>
          </a:ln>
        </p:spPr>
        <p:txBody>
          <a:bodyPr wrap="square" lIns="0" tIns="0" rIns="0" bIns="0" anchor="t">
            <a:normAutofit/>
          </a:bodyPr>
          <a:lstStyle/>
          <a:p>
            <a:pPr algn="l">
              <a:lnSpc>
                <a:spcPct val="105000"/>
              </a:lnSpc>
              <a:buNone/>
              <a:defRPr sz="1350" b="0" i="0">
                <a:solidFill>
                  <a:srgbClr val="625E61"/>
                </a:solidFill>
                <a:latin typeface="Aptos"/>
                <a:ea typeface="Aptos"/>
                <a:cs typeface="Aptos"/>
              </a:defRPr>
            </a:pPr>
            <a:r>
              <a:rPr lang="en-GB" sz="1350" b="0" i="0" dirty="0">
                <a:solidFill>
                  <a:srgbClr val="625E61"/>
                </a:solidFill>
                <a:latin typeface="Aptos"/>
                <a:ea typeface="Aptos"/>
                <a:cs typeface="Aptos"/>
              </a:rPr>
              <a:t>Another point of contact for individuals that are pet owners</a:t>
            </a:r>
            <a:endParaRPr sz="1350" b="0" i="0" dirty="0">
              <a:solidFill>
                <a:srgbClr val="625E61"/>
              </a:solidFill>
              <a:latin typeface="Aptos"/>
              <a:ea typeface="Aptos"/>
              <a:cs typeface="Aptos"/>
            </a:endParaRPr>
          </a:p>
        </p:txBody>
      </p:sp>
      <p:sp>
        <p:nvSpPr>
          <p:cNvPr id="16" name="Rectangle 15">
            <a:extLst>
              <a:ext uri="{FF2B5EF4-FFF2-40B4-BE49-F238E27FC236}">
                <a16:creationId xmlns:a16="http://schemas.microsoft.com/office/drawing/2014/main" id="{6334FD89-A13B-5F60-9D9E-D544ECE34424}"/>
              </a:ext>
            </a:extLst>
          </p:cNvPr>
          <p:cNvSpPr>
            <a:spLocks noGrp="1"/>
          </p:cNvSpPr>
          <p:nvPr/>
        </p:nvSpPr>
        <p:spPr>
          <a:xfrm>
            <a:off x="704850" y="2555913"/>
            <a:ext cx="4000500" cy="2930483"/>
          </a:xfrm>
          <a:prstGeom prst="rect">
            <a:avLst/>
          </a:prstGeom>
          <a:noFill/>
          <a:ln w="0">
            <a:noFill/>
            <a:prstDash val="solid"/>
          </a:ln>
        </p:spPr>
        <p:txBody>
          <a:bodyPr wrap="square" lIns="0" tIns="0" rIns="0" bIns="0" anchor="t">
            <a:normAutofit fontScale="97436"/>
          </a:bodyPr>
          <a:lstStyle/>
          <a:p>
            <a:pPr algn="l">
              <a:lnSpc>
                <a:spcPct val="105000"/>
              </a:lnSpc>
              <a:buNone/>
              <a:defRPr sz="1950" b="0" i="1">
                <a:solidFill>
                  <a:srgbClr val="007E80"/>
                </a:solidFill>
                <a:latin typeface="Georgia"/>
                <a:ea typeface="Georgia"/>
                <a:cs typeface="Georgia"/>
              </a:defRPr>
            </a:pPr>
            <a:r>
              <a:rPr lang="en-GB" sz="1950" b="0" i="1" dirty="0">
                <a:solidFill>
                  <a:srgbClr val="007E80"/>
                </a:solidFill>
                <a:latin typeface="Georgia"/>
                <a:ea typeface="Georgia"/>
                <a:cs typeface="Georgia"/>
              </a:rPr>
              <a:t>Veterinary professionals occupy a unique and trusted healthcare position where the difference they can make to society at large is immense. </a:t>
            </a:r>
            <a:endParaRPr lang="en-GB" sz="1950" i="1" dirty="0">
              <a:solidFill>
                <a:srgbClr val="007E80"/>
              </a:solidFill>
              <a:latin typeface="Georgia"/>
              <a:ea typeface="Georgia"/>
              <a:cs typeface="Georgia"/>
            </a:endParaRPr>
          </a:p>
          <a:p>
            <a:pPr algn="l">
              <a:lnSpc>
                <a:spcPct val="105000"/>
              </a:lnSpc>
              <a:buNone/>
              <a:defRPr sz="1950" b="0" i="1">
                <a:solidFill>
                  <a:srgbClr val="007E80"/>
                </a:solidFill>
                <a:latin typeface="Georgia"/>
                <a:ea typeface="Georgia"/>
                <a:cs typeface="Georgia"/>
              </a:defRPr>
            </a:pPr>
            <a:endParaRPr lang="en-GB" sz="1950" b="0" i="1" dirty="0">
              <a:solidFill>
                <a:srgbClr val="007E80"/>
              </a:solidFill>
              <a:latin typeface="Georgia"/>
              <a:ea typeface="Georgia"/>
              <a:cs typeface="Georgia"/>
            </a:endParaRPr>
          </a:p>
          <a:p>
            <a:pPr algn="l">
              <a:lnSpc>
                <a:spcPct val="105000"/>
              </a:lnSpc>
              <a:buNone/>
              <a:defRPr sz="1950" b="0" i="1">
                <a:solidFill>
                  <a:srgbClr val="007E80"/>
                </a:solidFill>
                <a:latin typeface="Georgia"/>
                <a:ea typeface="Georgia"/>
                <a:cs typeface="Georgia"/>
              </a:defRPr>
            </a:pPr>
            <a:r>
              <a:rPr lang="en-GB" sz="1950" b="0" i="1" dirty="0">
                <a:solidFill>
                  <a:srgbClr val="007E80"/>
                </a:solidFill>
                <a:latin typeface="Georgia"/>
                <a:ea typeface="Georgia"/>
                <a:cs typeface="Georgia"/>
              </a:rPr>
              <a:t>In order to do this veterinary professionals should be supported in compassionate caregiving.</a:t>
            </a:r>
            <a:endParaRPr sz="1950" b="0" i="1" dirty="0">
              <a:solidFill>
                <a:srgbClr val="007E80"/>
              </a:solidFill>
              <a:latin typeface="Georgia"/>
              <a:ea typeface="Georgia"/>
              <a:cs typeface="Georgia"/>
            </a:endParaRPr>
          </a:p>
        </p:txBody>
      </p:sp>
      <p:pic>
        <p:nvPicPr>
          <p:cNvPr id="21" name="Picture 20">
            <a:extLst>
              <a:ext uri="{FF2B5EF4-FFF2-40B4-BE49-F238E27FC236}">
                <a16:creationId xmlns:a16="http://schemas.microsoft.com/office/drawing/2014/main" id="{D764C11F-27E1-7095-93F8-CCE56E562166}"/>
              </a:ext>
            </a:extLst>
          </p:cNvPr>
          <p:cNvPicPr>
            <a:picLocks noChangeAspect="1"/>
          </p:cNvPicPr>
          <p:nvPr/>
        </p:nvPicPr>
        <p:blipFill>
          <a:blip r:embed="rId3"/>
          <a:stretch/>
        </p:blipFill>
        <p:spPr>
          <a:xfrm>
            <a:off x="10620261" y="5654735"/>
            <a:ext cx="1516978" cy="1087364"/>
          </a:xfrm>
          <a:prstGeom prst="rect">
            <a:avLst/>
          </a:prstGeom>
        </p:spPr>
      </p:pic>
    </p:spTree>
    <p:extLst>
      <p:ext uri="{BB962C8B-B14F-4D97-AF65-F5344CB8AC3E}">
        <p14:creationId xmlns:p14="http://schemas.microsoft.com/office/powerpoint/2010/main" val="275313468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3E3D42"/>
        </a:solidFill>
        <a:effectLst/>
      </p:bgPr>
    </p:bg>
    <p:spTree>
      <p:nvGrpSpPr>
        <p:cNvPr id="1" name=""/>
        <p:cNvGrpSpPr/>
        <p:nvPr/>
      </p:nvGrpSpPr>
      <p:grpSpPr>
        <a:xfrm>
          <a:off x="0" y="0"/>
          <a:ext cx="0" cy="0"/>
          <a:chOff x="0" y="0"/>
          <a:chExt cx="0" cy="0"/>
        </a:xfrm>
      </p:grpSpPr>
      <p:pic>
        <p:nvPicPr>
          <p:cNvPr id="10" name="Picture 9"/>
          <p:cNvPicPr>
            <a:picLocks noChangeAspect="1"/>
          </p:cNvPicPr>
          <p:nvPr/>
        </p:nvPicPr>
        <p:blipFill>
          <a:blip r:embed="rId3"/>
          <a:srcRect t="7813" b="7813"/>
          <a:stretch>
            <a:fillRect/>
          </a:stretch>
        </p:blipFill>
        <p:spPr>
          <a:xfrm>
            <a:off x="0" y="0"/>
            <a:ext cx="12192000" cy="6858000"/>
          </a:xfrm>
          <a:prstGeom prst="rect">
            <a:avLst/>
          </a:prstGeom>
        </p:spPr>
      </p:pic>
      <p:sp>
        <p:nvSpPr>
          <p:cNvPr id="2" name="Rectangle 1">
            <a:extLst>
              <a:ext uri="{FF2B5EF4-FFF2-40B4-BE49-F238E27FC236}">
                <a16:creationId xmlns:a16="http://schemas.microsoft.com/office/drawing/2014/main" id="{C6ADF350-E29B-487F-854B-9F7AB4EA5E0D}"/>
              </a:ext>
            </a:extLst>
          </p:cNvPr>
          <p:cNvSpPr>
            <a:spLocks noGrp="1"/>
          </p:cNvSpPr>
          <p:nvPr/>
        </p:nvSpPr>
        <p:spPr>
          <a:xfrm>
            <a:off x="0" y="0"/>
            <a:ext cx="12192000" cy="6858000"/>
          </a:xfrm>
          <a:prstGeom prst="rect">
            <a:avLst/>
          </a:prstGeom>
          <a:solidFill>
            <a:srgbClr val="2C2B2E">
              <a:alpha val="58000"/>
            </a:srgbClr>
          </a:solidFill>
          <a:ln w="0">
            <a:noFill/>
            <a:prstDash val="solid"/>
          </a:ln>
        </p:spPr>
        <p:txBody>
          <a:bodyPr/>
          <a:lstStyle/>
          <a:p>
            <a:endParaRPr lang="en-GB"/>
          </a:p>
        </p:txBody>
      </p:sp>
      <p:sp>
        <p:nvSpPr>
          <p:cNvPr id="3" name="Straight Connector 2">
            <a:extLst>
              <a:ext uri="{FF2B5EF4-FFF2-40B4-BE49-F238E27FC236}">
                <a16:creationId xmlns:a16="http://schemas.microsoft.com/office/drawing/2014/main" id="{90022397-53AD-4777-B5DC-F8367EF6AA0A}"/>
              </a:ext>
            </a:extLst>
          </p:cNvPr>
          <p:cNvSpPr>
            <a:spLocks noGrp="1"/>
          </p:cNvSpPr>
          <p:nvPr/>
        </p:nvSpPr>
        <p:spPr>
          <a:xfrm>
            <a:off x="5619750" y="1104900"/>
            <a:ext cx="952500" cy="0"/>
          </a:xfrm>
          <a:prstGeom prst="line">
            <a:avLst/>
          </a:prstGeom>
          <a:noFill/>
          <a:ln w="38100">
            <a:solidFill>
              <a:srgbClr val="00A5A5"/>
            </a:solidFill>
            <a:prstDash val="solid"/>
          </a:ln>
        </p:spPr>
        <p:txBody>
          <a:bodyPr/>
          <a:lstStyle/>
          <a:p>
            <a:endParaRPr lang="en-GB"/>
          </a:p>
        </p:txBody>
      </p:sp>
      <p:sp>
        <p:nvSpPr>
          <p:cNvPr id="4" name="Rectangle 3">
            <a:extLst>
              <a:ext uri="{FF2B5EF4-FFF2-40B4-BE49-F238E27FC236}">
                <a16:creationId xmlns:a16="http://schemas.microsoft.com/office/drawing/2014/main" id="{3A08BAC6-A201-4C35-A64B-C2D1074B0942}"/>
              </a:ext>
            </a:extLst>
          </p:cNvPr>
          <p:cNvSpPr>
            <a:spLocks noGrp="1"/>
          </p:cNvSpPr>
          <p:nvPr/>
        </p:nvSpPr>
        <p:spPr>
          <a:xfrm>
            <a:off x="2000250" y="2049248"/>
            <a:ext cx="8191500" cy="1381125"/>
          </a:xfrm>
          <a:prstGeom prst="rect">
            <a:avLst/>
          </a:prstGeom>
          <a:noFill/>
          <a:ln w="0">
            <a:noFill/>
            <a:prstDash val="solid"/>
          </a:ln>
        </p:spPr>
        <p:txBody>
          <a:bodyPr wrap="square" lIns="0" tIns="0" rIns="0" bIns="0" anchor="t">
            <a:normAutofit fontScale="73828" lnSpcReduction="20000"/>
          </a:bodyPr>
          <a:lstStyle/>
          <a:p>
            <a:pPr algn="ctr">
              <a:lnSpc>
                <a:spcPct val="98000"/>
              </a:lnSpc>
              <a:buNone/>
              <a:defRPr sz="4800" b="0" i="0">
                <a:solidFill>
                  <a:srgbClr val="FFFFFF"/>
                </a:solidFill>
                <a:latin typeface="Georgia"/>
                <a:ea typeface="Georgia"/>
                <a:cs typeface="Georgia"/>
              </a:defRPr>
            </a:pPr>
            <a:r>
              <a:rPr lang="en-GB" sz="4800" b="0" i="0" dirty="0">
                <a:solidFill>
                  <a:srgbClr val="FFFFFF"/>
                </a:solidFill>
                <a:latin typeface="Georgia"/>
                <a:ea typeface="Georgia"/>
                <a:cs typeface="Georgia"/>
              </a:rPr>
              <a:t>What’s the difference you can make to someone through compassionate care?</a:t>
            </a:r>
            <a:endParaRPr sz="4800" b="0" i="0" dirty="0">
              <a:solidFill>
                <a:srgbClr val="FFFFFF"/>
              </a:solidFill>
              <a:latin typeface="Georgia"/>
              <a:ea typeface="Georgia"/>
              <a:cs typeface="Georgia"/>
            </a:endParaRPr>
          </a:p>
        </p:txBody>
      </p:sp>
      <p:sp>
        <p:nvSpPr>
          <p:cNvPr id="5" name="Rectangle 4">
            <a:extLst>
              <a:ext uri="{FF2B5EF4-FFF2-40B4-BE49-F238E27FC236}">
                <a16:creationId xmlns:a16="http://schemas.microsoft.com/office/drawing/2014/main" id="{EBEA33A5-C085-4049-BCFA-51BE71B69252}"/>
              </a:ext>
            </a:extLst>
          </p:cNvPr>
          <p:cNvSpPr>
            <a:spLocks noGrp="1"/>
          </p:cNvSpPr>
          <p:nvPr/>
        </p:nvSpPr>
        <p:spPr>
          <a:xfrm>
            <a:off x="2857500" y="3000375"/>
            <a:ext cx="6477000" cy="361950"/>
          </a:xfrm>
          <a:prstGeom prst="rect">
            <a:avLst/>
          </a:prstGeom>
          <a:noFill/>
          <a:ln w="0">
            <a:noFill/>
            <a:prstDash val="solid"/>
          </a:ln>
        </p:spPr>
        <p:txBody>
          <a:bodyPr wrap="square" lIns="0" tIns="0" rIns="0" bIns="0" anchor="t">
            <a:normAutofit fontScale="99498"/>
          </a:bodyPr>
          <a:lstStyle/>
          <a:p>
            <a:pPr algn="ctr">
              <a:lnSpc>
                <a:spcPct val="105000"/>
              </a:lnSpc>
              <a:buNone/>
              <a:defRPr sz="1875" b="0" i="0">
                <a:solidFill>
                  <a:srgbClr val="FFFFFF"/>
                </a:solidFill>
                <a:latin typeface="Aptos"/>
                <a:ea typeface="Aptos"/>
                <a:cs typeface="Aptos"/>
              </a:defRPr>
            </a:pPr>
            <a:r>
              <a:rPr lang="en-GB" sz="1875" b="0" i="0" dirty="0">
                <a:solidFill>
                  <a:srgbClr val="FFFFFF"/>
                </a:solidFill>
                <a:latin typeface="Aptos"/>
                <a:ea typeface="Aptos"/>
                <a:cs typeface="Aptos"/>
              </a:rPr>
              <a:t>And what support do you need to achieve that?</a:t>
            </a:r>
            <a:endParaRPr sz="1875" b="0" i="0" dirty="0">
              <a:solidFill>
                <a:srgbClr val="FFFFFF"/>
              </a:solidFill>
              <a:latin typeface="Aptos"/>
              <a:ea typeface="Aptos"/>
              <a:cs typeface="Aptos"/>
            </a:endParaRPr>
          </a:p>
        </p:txBody>
      </p:sp>
      <p:sp>
        <p:nvSpPr>
          <p:cNvPr id="6" name="Rectangle 5">
            <a:extLst>
              <a:ext uri="{FF2B5EF4-FFF2-40B4-BE49-F238E27FC236}">
                <a16:creationId xmlns:a16="http://schemas.microsoft.com/office/drawing/2014/main" id="{C2728937-6C94-460B-B7F7-538176D08CD2}"/>
              </a:ext>
            </a:extLst>
          </p:cNvPr>
          <p:cNvSpPr>
            <a:spLocks noGrp="1"/>
          </p:cNvSpPr>
          <p:nvPr/>
        </p:nvSpPr>
        <p:spPr>
          <a:xfrm>
            <a:off x="2857500" y="4019550"/>
            <a:ext cx="6477000" cy="361950"/>
          </a:xfrm>
          <a:prstGeom prst="rect">
            <a:avLst/>
          </a:prstGeom>
          <a:noFill/>
          <a:ln w="0">
            <a:noFill/>
            <a:prstDash val="solid"/>
          </a:ln>
        </p:spPr>
        <p:txBody>
          <a:bodyPr wrap="square" lIns="0" tIns="0" rIns="0" bIns="0" anchor="t">
            <a:normAutofit/>
          </a:bodyPr>
          <a:lstStyle/>
          <a:p>
            <a:pPr algn="ctr">
              <a:lnSpc>
                <a:spcPct val="105000"/>
              </a:lnSpc>
              <a:buNone/>
              <a:defRPr sz="1800" b="1" i="0">
                <a:solidFill>
                  <a:srgbClr val="7BE1DD"/>
                </a:solidFill>
                <a:latin typeface="Aptos"/>
                <a:ea typeface="Aptos"/>
                <a:cs typeface="Aptos"/>
              </a:defRPr>
            </a:pPr>
            <a:r>
              <a:rPr lang="en-GB" sz="1800" b="1" i="0" dirty="0">
                <a:solidFill>
                  <a:srgbClr val="7BE1DD"/>
                </a:solidFill>
                <a:latin typeface="Aptos"/>
                <a:ea typeface="Aptos"/>
                <a:cs typeface="Aptos"/>
              </a:rPr>
              <a:t>hello@magnoliacoaching</a:t>
            </a:r>
            <a:r>
              <a:rPr lang="en-GB" b="1" dirty="0">
                <a:solidFill>
                  <a:srgbClr val="7BE1DD"/>
                </a:solidFill>
                <a:latin typeface="Aptos"/>
                <a:ea typeface="Aptos"/>
                <a:cs typeface="Aptos"/>
              </a:rPr>
              <a:t>.co.uk</a:t>
            </a:r>
            <a:endParaRPr sz="1800" b="1" i="0" dirty="0">
              <a:solidFill>
                <a:srgbClr val="7BE1DD"/>
              </a:solidFill>
              <a:latin typeface="Aptos"/>
              <a:ea typeface="Aptos"/>
              <a:cs typeface="Aptos"/>
            </a:endParaRPr>
          </a:p>
        </p:txBody>
      </p:sp>
      <p:sp>
        <p:nvSpPr>
          <p:cNvPr id="8" name="Rectangle 7">
            <a:extLst>
              <a:ext uri="{FF2B5EF4-FFF2-40B4-BE49-F238E27FC236}">
                <a16:creationId xmlns:a16="http://schemas.microsoft.com/office/drawing/2014/main" id="{969F2A90-3190-43A2-B114-114294E0EF2D}"/>
              </a:ext>
            </a:extLst>
          </p:cNvPr>
          <p:cNvSpPr>
            <a:spLocks noGrp="1"/>
          </p:cNvSpPr>
          <p:nvPr/>
        </p:nvSpPr>
        <p:spPr>
          <a:xfrm>
            <a:off x="0" y="5695950"/>
            <a:ext cx="12192000" cy="1162050"/>
          </a:xfrm>
          <a:prstGeom prst="rect">
            <a:avLst/>
          </a:prstGeom>
          <a:solidFill>
            <a:srgbClr val="F4EFE7"/>
          </a:solidFill>
          <a:ln w="0">
            <a:noFill/>
            <a:prstDash val="solid"/>
          </a:ln>
        </p:spPr>
        <p:txBody>
          <a:bodyPr/>
          <a:lstStyle/>
          <a:p>
            <a:endParaRPr lang="en-GB"/>
          </a:p>
        </p:txBody>
      </p:sp>
      <p:pic>
        <p:nvPicPr>
          <p:cNvPr id="9" name="Picture 8"/>
          <p:cNvPicPr>
            <a:picLocks noChangeAspect="1"/>
          </p:cNvPicPr>
          <p:nvPr/>
        </p:nvPicPr>
        <p:blipFill>
          <a:blip r:embed="rId4"/>
          <a:stretch/>
        </p:blipFill>
        <p:spPr>
          <a:xfrm>
            <a:off x="5411653" y="5810250"/>
            <a:ext cx="1368693" cy="981075"/>
          </a:xfrm>
          <a:prstGeom prst="rect">
            <a:avLst/>
          </a:prstGeom>
        </p:spPr>
      </p:pic>
    </p:spTree>
    <p:extLst>
      <p:ext uri="{BB962C8B-B14F-4D97-AF65-F5344CB8AC3E}">
        <p14:creationId xmlns:p14="http://schemas.microsoft.com/office/powerpoint/2010/main" val="13980793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FDD54E5C-AD34-445B-4E5F-8F57BF07DD1E}"/>
              </a:ext>
            </a:extLst>
          </p:cNvPr>
          <p:cNvSpPr>
            <a:spLocks noGrp="1"/>
          </p:cNvSpPr>
          <p:nvPr>
            <p:ph type="ctrTitle"/>
          </p:nvPr>
        </p:nvSpPr>
        <p:spPr>
          <a:xfrm>
            <a:off x="914400" y="803649"/>
            <a:ext cx="10363200" cy="2387600"/>
          </a:xfrm>
        </p:spPr>
        <p:txBody>
          <a:bodyPr/>
          <a:lstStyle/>
          <a:p>
            <a:r>
              <a:rPr lang="en-US" dirty="0">
                <a:latin typeface="Arial" panose="020B0604020202020204" pitchFamily="34" charset="0"/>
                <a:cs typeface="Arial" panose="020B0604020202020204" pitchFamily="34" charset="0"/>
              </a:rPr>
              <a:t>Thank you for joining us.</a:t>
            </a:r>
          </a:p>
        </p:txBody>
      </p:sp>
      <p:sp>
        <p:nvSpPr>
          <p:cNvPr id="11" name="Subtitle 2">
            <a:extLst>
              <a:ext uri="{FF2B5EF4-FFF2-40B4-BE49-F238E27FC236}">
                <a16:creationId xmlns:a16="http://schemas.microsoft.com/office/drawing/2014/main" id="{98B736E2-7226-FF9A-2394-B3FF460EBA86}"/>
              </a:ext>
            </a:extLst>
          </p:cNvPr>
          <p:cNvSpPr>
            <a:spLocks noGrp="1"/>
          </p:cNvSpPr>
          <p:nvPr>
            <p:ph type="subTitle" idx="1"/>
          </p:nvPr>
        </p:nvSpPr>
        <p:spPr>
          <a:xfrm>
            <a:off x="1524000" y="3674757"/>
            <a:ext cx="9144000" cy="871261"/>
          </a:xfrm>
        </p:spPr>
        <p:txBody>
          <a:bodyPr>
            <a:normAutofit lnSpcReduction="10000"/>
          </a:bodyPr>
          <a:lstStyle/>
          <a:p>
            <a:r>
              <a:rPr lang="en-US" dirty="0">
                <a:latin typeface="Arial" panose="020B0604020202020204" pitchFamily="34" charset="0"/>
                <a:cs typeface="Arial" panose="020B0604020202020204" pitchFamily="34" charset="0"/>
              </a:rPr>
              <a:t>Learn more: </a:t>
            </a:r>
            <a:r>
              <a:rPr lang="en-US" b="1" dirty="0">
                <a:latin typeface="Arial" panose="020B0604020202020204" pitchFamily="34" charset="0"/>
                <a:cs typeface="Arial" panose="020B0604020202020204" pitchFamily="34" charset="0"/>
              </a:rPr>
              <a:t>theschwartzcenter.org</a:t>
            </a:r>
          </a:p>
          <a:p>
            <a:r>
              <a:rPr lang="en-US" dirty="0">
                <a:latin typeface="Arial" panose="020B0604020202020204" pitchFamily="34" charset="0"/>
                <a:cs typeface="Arial" panose="020B0604020202020204" pitchFamily="34" charset="0"/>
              </a:rPr>
              <a:t>Email us: </a:t>
            </a:r>
            <a:r>
              <a:rPr lang="en-US" b="1" dirty="0">
                <a:latin typeface="Arial" panose="020B0604020202020204" pitchFamily="34" charset="0"/>
                <a:cs typeface="Arial" panose="020B0604020202020204" pitchFamily="34" charset="0"/>
              </a:rPr>
              <a:t>community@theschwartzcenter.org</a:t>
            </a:r>
          </a:p>
        </p:txBody>
      </p:sp>
      <p:pic>
        <p:nvPicPr>
          <p:cNvPr id="6" name="Picture 5">
            <a:extLst>
              <a:ext uri="{FF2B5EF4-FFF2-40B4-BE49-F238E27FC236}">
                <a16:creationId xmlns:a16="http://schemas.microsoft.com/office/drawing/2014/main" id="{C24BCBF5-2C3C-EA8C-BC5C-11B23EDBEB5E}"/>
              </a:ext>
            </a:extLst>
          </p:cNvPr>
          <p:cNvPicPr>
            <a:picLocks noChangeAspect="1"/>
          </p:cNvPicPr>
          <p:nvPr/>
        </p:nvPicPr>
        <p:blipFill>
          <a:blip r:embed="rId2"/>
          <a:stretch>
            <a:fillRect/>
          </a:stretch>
        </p:blipFill>
        <p:spPr>
          <a:xfrm>
            <a:off x="2976664" y="957569"/>
            <a:ext cx="6404042" cy="879488"/>
          </a:xfrm>
          <a:prstGeom prst="rect">
            <a:avLst/>
          </a:prstGeom>
        </p:spPr>
      </p:pic>
      <p:pic>
        <p:nvPicPr>
          <p:cNvPr id="12" name="Picture 11">
            <a:extLst>
              <a:ext uri="{FF2B5EF4-FFF2-40B4-BE49-F238E27FC236}">
                <a16:creationId xmlns:a16="http://schemas.microsoft.com/office/drawing/2014/main" id="{5625A78C-80C7-AF12-074A-628C312B2E60}"/>
              </a:ext>
            </a:extLst>
          </p:cNvPr>
          <p:cNvPicPr>
            <a:picLocks noChangeAspect="1"/>
          </p:cNvPicPr>
          <p:nvPr/>
        </p:nvPicPr>
        <p:blipFill>
          <a:blip r:embed="rId3"/>
          <a:srcRect l="21672" t="29496" r="21340" b="30072"/>
          <a:stretch>
            <a:fillRect/>
          </a:stretch>
        </p:blipFill>
        <p:spPr>
          <a:xfrm>
            <a:off x="5048655" y="4648763"/>
            <a:ext cx="1780162" cy="1786519"/>
          </a:xfrm>
          <a:prstGeom prst="roundRect">
            <a:avLst/>
          </a:prstGeom>
        </p:spPr>
      </p:pic>
    </p:spTree>
    <p:extLst>
      <p:ext uri="{BB962C8B-B14F-4D97-AF65-F5344CB8AC3E}">
        <p14:creationId xmlns:p14="http://schemas.microsoft.com/office/powerpoint/2010/main" val="2917646286"/>
      </p:ext>
    </p:extLst>
  </p:cSld>
  <p:clrMapOvr>
    <a:masterClrMapping/>
  </p:clrMapOvr>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solidFill>
          <a:schemeClr val="dk1"/>
        </a:solidFill>
        <a:solidFill>
          <a:schemeClr val="accent1"/>
        </a:soli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606</TotalTime>
  <Words>1783</Words>
  <Application>Microsoft Office PowerPoint</Application>
  <PresentationFormat>Widescreen</PresentationFormat>
  <Paragraphs>251</Paragraphs>
  <Slides>27</Slides>
  <Notes>21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27</vt:i4>
      </vt:variant>
    </vt:vector>
  </HeadingPairs>
  <TitlesOfParts>
    <vt:vector size="34" baseType="lpstr">
      <vt:lpstr>MS PGothic</vt:lpstr>
      <vt:lpstr>Aptos</vt:lpstr>
      <vt:lpstr>Arial</vt:lpstr>
      <vt:lpstr>Arial Bold</vt:lpstr>
      <vt:lpstr>Georgia</vt:lpstr>
      <vt:lpstr>Martel Sans Bold</vt:lpstr>
      <vt:lpstr>ChatGPT</vt:lpstr>
      <vt:lpstr>PowerPoint Presentation</vt:lpstr>
      <vt:lpstr>PowerPoint Presentation</vt:lpstr>
      <vt:lpstr>A Roadmap for Advancing Organization-wide Compassion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Thank you for joining us.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Amy Martin</dc:creator>
  <cp:lastModifiedBy>Parks, Christina</cp:lastModifiedBy>
  <cp:revision>7</cp:revision>
  <dcterms:created xsi:type="dcterms:W3CDTF">2026-09-22T14:10:11Z</dcterms:created>
  <dcterms:modified xsi:type="dcterms:W3CDTF">2026-09-29T17:55:53Z</dcterms:modified>
</cp:coreProperties>
</file>